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Masters/slideMaster1.xml" ContentType="application/vnd.openxmlformats-officedocument.presentationml.slideMaster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3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22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2"/>
  </p:notesMasterIdLst>
  <p:sldIdLst>
    <p:sldId id="256" r:id="rId2"/>
    <p:sldId id="258" r:id="rId3"/>
    <p:sldId id="257" r:id="rId4"/>
    <p:sldId id="265" r:id="rId5"/>
    <p:sldId id="266" r:id="rId6"/>
    <p:sldId id="259" r:id="rId7"/>
    <p:sldId id="267" r:id="rId8"/>
    <p:sldId id="260" r:id="rId9"/>
    <p:sldId id="272" r:id="rId10"/>
    <p:sldId id="268" r:id="rId11"/>
    <p:sldId id="269" r:id="rId12"/>
    <p:sldId id="270" r:id="rId13"/>
    <p:sldId id="271" r:id="rId14"/>
    <p:sldId id="273" r:id="rId15"/>
    <p:sldId id="274" r:id="rId16"/>
    <p:sldId id="275" r:id="rId17"/>
    <p:sldId id="276" r:id="rId18"/>
    <p:sldId id="277" r:id="rId19"/>
    <p:sldId id="278" r:id="rId20"/>
    <p:sldId id="279" r:id="rId21"/>
    <p:sldId id="280" r:id="rId22"/>
    <p:sldId id="281" r:id="rId23"/>
    <p:sldId id="282" r:id="rId24"/>
    <p:sldId id="283" r:id="rId25"/>
    <p:sldId id="284" r:id="rId26"/>
    <p:sldId id="285" r:id="rId27"/>
    <p:sldId id="286" r:id="rId28"/>
    <p:sldId id="287" r:id="rId29"/>
    <p:sldId id="288" r:id="rId30"/>
    <p:sldId id="289" r:id="rId31"/>
    <p:sldId id="290" r:id="rId32"/>
    <p:sldId id="291" r:id="rId33"/>
    <p:sldId id="292" r:id="rId34"/>
    <p:sldId id="293" r:id="rId35"/>
    <p:sldId id="294" r:id="rId36"/>
    <p:sldId id="295" r:id="rId37"/>
    <p:sldId id="296" r:id="rId38"/>
    <p:sldId id="297" r:id="rId39"/>
    <p:sldId id="298" r:id="rId40"/>
    <p:sldId id="299" r:id="rId41"/>
    <p:sldId id="300" r:id="rId42"/>
    <p:sldId id="302" r:id="rId43"/>
    <p:sldId id="303" r:id="rId44"/>
    <p:sldId id="304" r:id="rId45"/>
    <p:sldId id="305" r:id="rId46"/>
    <p:sldId id="306" r:id="rId47"/>
    <p:sldId id="307" r:id="rId48"/>
    <p:sldId id="308" r:id="rId49"/>
    <p:sldId id="309" r:id="rId50"/>
    <p:sldId id="310" r:id="rId51"/>
    <p:sldId id="311" r:id="rId52"/>
    <p:sldId id="312" r:id="rId53"/>
    <p:sldId id="313" r:id="rId54"/>
    <p:sldId id="314" r:id="rId55"/>
    <p:sldId id="315" r:id="rId56"/>
    <p:sldId id="316" r:id="rId57"/>
    <p:sldId id="317" r:id="rId58"/>
    <p:sldId id="318" r:id="rId59"/>
    <p:sldId id="319" r:id="rId60"/>
    <p:sldId id="320" r:id="rId61"/>
    <p:sldId id="321" r:id="rId62"/>
    <p:sldId id="322" r:id="rId63"/>
    <p:sldId id="323" r:id="rId64"/>
    <p:sldId id="324" r:id="rId65"/>
    <p:sldId id="325" r:id="rId66"/>
    <p:sldId id="326" r:id="rId67"/>
    <p:sldId id="328" r:id="rId68"/>
    <p:sldId id="327" r:id="rId69"/>
    <p:sldId id="329" r:id="rId70"/>
    <p:sldId id="330" r:id="rId71"/>
    <p:sldId id="331" r:id="rId72"/>
    <p:sldId id="332" r:id="rId73"/>
    <p:sldId id="333" r:id="rId74"/>
    <p:sldId id="334" r:id="rId75"/>
    <p:sldId id="335" r:id="rId76"/>
    <p:sldId id="336" r:id="rId77"/>
    <p:sldId id="337" r:id="rId78"/>
    <p:sldId id="338" r:id="rId79"/>
    <p:sldId id="339" r:id="rId80"/>
    <p:sldId id="340" r:id="rId81"/>
    <p:sldId id="341" r:id="rId82"/>
    <p:sldId id="346" r:id="rId83"/>
    <p:sldId id="342" r:id="rId84"/>
    <p:sldId id="343" r:id="rId85"/>
    <p:sldId id="344" r:id="rId86"/>
    <p:sldId id="345" r:id="rId87"/>
    <p:sldId id="347" r:id="rId88"/>
    <p:sldId id="348" r:id="rId89"/>
    <p:sldId id="349" r:id="rId90"/>
    <p:sldId id="350" r:id="rId91"/>
    <p:sldId id="351" r:id="rId92"/>
    <p:sldId id="352" r:id="rId93"/>
    <p:sldId id="353" r:id="rId94"/>
    <p:sldId id="354" r:id="rId95"/>
    <p:sldId id="355" r:id="rId96"/>
    <p:sldId id="356" r:id="rId97"/>
    <p:sldId id="357" r:id="rId98"/>
    <p:sldId id="358" r:id="rId99"/>
    <p:sldId id="359" r:id="rId100"/>
    <p:sldId id="263" r:id="rId10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2329" autoAdjust="0"/>
  </p:normalViewPr>
  <p:slideViewPr>
    <p:cSldViewPr snapToGrid="0">
      <p:cViewPr varScale="1">
        <p:scale>
          <a:sx n="55" d="100"/>
          <a:sy n="55" d="100"/>
        </p:scale>
        <p:origin x="1072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customXml" Target="../customXml/item1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presProps" Target="presProps.xml"/><Relationship Id="rId108" Type="http://schemas.openxmlformats.org/officeDocument/2006/relationships/customXml" Target="../customXml/item2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customXml" Target="../customXml/item3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9339C7-E9C8-47E3-BDF8-BC177B5CBE03}" type="datetimeFigureOut">
              <a:rPr lang="en-US" smtClean="0"/>
              <a:t>3/25/2021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EF6372-F511-4D06-901A-D8357518EC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9458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0" i="0" dirty="0">
                <a:solidFill>
                  <a:srgbClr val="000000"/>
                </a:solidFill>
                <a:effectLst/>
                <a:latin typeface="AdvPSSAB-R"/>
              </a:rPr>
              <a:t>- The link prediction task can be formulated as: 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AdvPS595D"/>
              </a:rPr>
              <a:t>given a set of biomedical entities and their known interactions, we aim to predict other potential interactions between entities</a:t>
            </a:r>
            <a:r>
              <a:rPr lang="en-US" dirty="0"/>
              <a:t> (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AdvPSSAB-R"/>
              </a:rPr>
              <a:t>The assumption behind these methods is that entities sharing similar biological features or graph features could have similar connections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/>
              <a:t>- 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AdvPS595D"/>
              </a:rPr>
              <a:t>Protein function prediction</a:t>
            </a:r>
            <a:br>
              <a:rPr lang="en-US" dirty="0"/>
            </a:br>
            <a:r>
              <a:rPr lang="en-US" dirty="0"/>
              <a:t>- 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AdvPSSAB-R"/>
              </a:rPr>
              <a:t>G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AdvPS595D"/>
              </a:rPr>
              <a:t>iven a medical term co-occurrence graph where terms and co-occurrence statistics have been extracted from clinical texts, classify the semantic types of medical terms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EF6372-F511-4D06-901A-D8357518EC7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3907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EF6372-F511-4D06-901A-D8357518EC79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2906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EF6372-F511-4D06-901A-D8357518EC79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5802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EF6372-F511-4D06-901A-D8357518EC79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1682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EF6372-F511-4D06-901A-D8357518EC79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1884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EF6372-F511-4D06-901A-D8357518EC79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45368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EF6372-F511-4D06-901A-D8357518EC79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9333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EF6372-F511-4D06-901A-D8357518EC79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3814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EF6372-F511-4D06-901A-D8357518EC79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1437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EF6372-F511-4D06-901A-D8357518EC79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8455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EF6372-F511-4D06-901A-D8357518EC79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1850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MF based: 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AdvPSSAB-R"/>
              </a:rPr>
              <a:t>it aims to factorize a data matrix into lower dimensional matrices and still keep the manifold structure and topological properties hidden in the original data matrix.</a:t>
            </a:r>
          </a:p>
          <a:p>
            <a:pPr marL="171450" indent="-171450">
              <a:buFontTx/>
              <a:buChar char="-"/>
            </a:pPr>
            <a:r>
              <a:rPr lang="en-US" sz="1800" b="0" i="0" dirty="0">
                <a:solidFill>
                  <a:srgbClr val="000000"/>
                </a:solidFill>
                <a:effectLst/>
                <a:latin typeface="AdvPSSAB-R"/>
              </a:rPr>
              <a:t>Random Walk based: tries to learn word representations from sentences, random walk-based methods are developed to learn node representations by generating ‘node sequences’ through random walks in graphs.</a:t>
            </a:r>
            <a:r>
              <a:rPr lang="en-US" dirty="0"/>
              <a:t> </a:t>
            </a:r>
          </a:p>
          <a:p>
            <a:pPr marL="171450" indent="-171450">
              <a:buFontTx/>
              <a:buChar char="-"/>
            </a:pPr>
            <a:r>
              <a:rPr lang="en-US" dirty="0"/>
              <a:t>NN based: 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AdvPSSAB-R"/>
              </a:rPr>
              <a:t>such as multilayer perceptron (MLP), autoencoder, generative adversarial network (GAN) and graph convolutional network (GCN).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EF6372-F511-4D06-901A-D8357518EC7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85746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EF6372-F511-4D06-901A-D8357518EC79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62642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EF6372-F511-4D06-901A-D8357518EC79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275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EF6372-F511-4D06-901A-D8357518EC79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22441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EF6372-F511-4D06-901A-D8357518EC79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6294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Metapath2vec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EF6372-F511-4D06-901A-D8357518EC79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04534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EF6372-F511-4D06-901A-D8357518EC79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6940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EF6372-F511-4D06-901A-D8357518EC79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8674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EF6372-F511-4D06-901A-D8357518EC79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3452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EF6372-F511-4D06-901A-D8357518EC79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1548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EF6372-F511-4D06-901A-D8357518EC79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007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EF6372-F511-4D06-901A-D8357518EC79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08617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89C31-D2C6-4B79-B067-8743986878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0889872-6CDB-4578-B3E8-65A08BDF6A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EDE4B0-C943-4AEE-BD0B-6E9BC1C523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493D1-DA0C-4A99-883B-0897257E7AA7}" type="datetimeFigureOut">
              <a:rPr lang="en-US" smtClean="0"/>
              <a:t>3/25/2021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194CCF-70C1-456D-AF81-D802AC511C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DCF2E1-B636-48BA-AC7F-33B25661F1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1A3FB-DF89-4E73-91B3-305F8FFE4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9579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D510BD-EE43-4814-A5D9-952559CC04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6710B6-6330-4B8D-A170-BDB421F84D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0BADA2-228A-414D-A44F-9B12A514BE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493D1-DA0C-4A99-883B-0897257E7AA7}" type="datetimeFigureOut">
              <a:rPr lang="en-US" smtClean="0"/>
              <a:t>3/25/2021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E286ED-9038-4F19-B0EE-B2008CB3BF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EC3383-D21F-474A-A82C-7F1E878E9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1A3FB-DF89-4E73-91B3-305F8FFE4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4784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731B860-F926-4A36-B2DC-6DA08636DC8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94DC40-3EA4-4A96-8788-C57D170101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AA7617-AD49-44D6-9EFE-CAB1560AFC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493D1-DA0C-4A99-883B-0897257E7AA7}" type="datetimeFigureOut">
              <a:rPr lang="en-US" smtClean="0"/>
              <a:t>3/25/2021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D4868D-F5C9-4C4B-B29A-6B4C59766A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64B1D4-00D9-4A9D-A214-2C03866B9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1A3FB-DF89-4E73-91B3-305F8FFE4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884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E2087F-191D-4F1E-9B37-C4410F09FD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05C974-D6BB-4498-A835-BB21B1421C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D3F2E2-1CEB-4107-8E59-10D49613B3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493D1-DA0C-4A99-883B-0897257E7AA7}" type="datetimeFigureOut">
              <a:rPr lang="en-US" smtClean="0"/>
              <a:t>3/25/2021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847483-FC7D-4337-A744-AD6B820D6C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D24C70-633F-4E35-83C9-CD00B97E5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1A3FB-DF89-4E73-91B3-305F8FFE4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1312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A29EC3-BDCF-4D48-A69B-D8B3C91D69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0AE485-7F0A-449D-847C-842EA65AD0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21FE7E-F2F7-43BA-888E-D42197FB2A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493D1-DA0C-4A99-883B-0897257E7AA7}" type="datetimeFigureOut">
              <a:rPr lang="en-US" smtClean="0"/>
              <a:t>3/25/2021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E1B45F-047C-4333-A4B9-C991577859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518BDF-8C41-4E7C-AFF0-9725CDB288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1A3FB-DF89-4E73-91B3-305F8FFE4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1078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66E7C3-16DD-4BBE-A853-4AC818980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130AA0-41B2-4599-974D-FB6CA4E8E0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F8B3F4-47FD-4A44-9160-21663D54EF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4F1DC2-9DF1-49BE-8FA5-65FB52C849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493D1-DA0C-4A99-883B-0897257E7AA7}" type="datetimeFigureOut">
              <a:rPr lang="en-US" smtClean="0"/>
              <a:t>3/25/2021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348680-BFB2-4D2C-8641-9A18C7341E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294544-F9DC-4412-88A2-410FC4652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1A3FB-DF89-4E73-91B3-305F8FFE4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3404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76F1BB-7B25-4822-9023-F34094CEE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527DFB-4B23-4B94-A182-38A5EA55E1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34AA71-8619-4B9A-9007-C76A40B179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E89951-0084-4621-B885-6CBE8E4295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E492948-9C75-4A41-94BB-596C615A457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83E71EB-10C7-4246-AE9E-8B36F71DAD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493D1-DA0C-4A99-883B-0897257E7AA7}" type="datetimeFigureOut">
              <a:rPr lang="en-US" smtClean="0"/>
              <a:t>3/25/2021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9B9EDD5-6247-44B9-9B4B-7FE4F7831C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28F2F2A-CB3A-488D-A838-81B40CB277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1A3FB-DF89-4E73-91B3-305F8FFE4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9524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955D63-FEBD-4928-B5B1-A0E482F1C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C1A41BF-F261-48A1-AB1F-4B6C138E17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493D1-DA0C-4A99-883B-0897257E7AA7}" type="datetimeFigureOut">
              <a:rPr lang="en-US" smtClean="0"/>
              <a:t>3/25/2021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6F969C-946A-4285-BCFD-C8DC03605C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C349BC-1EE0-4C0A-994E-CF4D3BF43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1A3FB-DF89-4E73-91B3-305F8FFE4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940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6B8ACA7-0EF7-414D-B689-3C6B26CE8E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493D1-DA0C-4A99-883B-0897257E7AA7}" type="datetimeFigureOut">
              <a:rPr lang="en-US" smtClean="0"/>
              <a:t>3/25/2021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3EC269B-D4A9-4CDE-A3B0-BEFD3B2E45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C0D29D-83AD-4F35-9707-A21D8EA53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1A3FB-DF89-4E73-91B3-305F8FFE4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7848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030E47-B421-4776-89BB-047891C066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B5C668-D0EA-40DF-91CD-A5D3987A12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542CC2-C197-45D1-A925-564323F8CE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218F47-A205-40B1-88F5-A4FE342B43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493D1-DA0C-4A99-883B-0897257E7AA7}" type="datetimeFigureOut">
              <a:rPr lang="en-US" smtClean="0"/>
              <a:t>3/25/2021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F98156-0AF2-4872-8513-A8B5202BC6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5E5A0B-D8CA-47B4-B31B-E8792820A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1A3FB-DF89-4E73-91B3-305F8FFE4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7310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5FE31-CCD5-4A4A-8774-05E503914E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419F46B-293C-4E96-8A5D-187A86B534F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52D863-B27F-4135-9C06-71FC4697BF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C2E592-5066-47CD-BCC2-D5EEF53B65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493D1-DA0C-4A99-883B-0897257E7AA7}" type="datetimeFigureOut">
              <a:rPr lang="en-US" smtClean="0"/>
              <a:t>3/25/2021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8A401C-8CDB-4DFB-807F-8DB7FD0ECE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D9736C-BF43-4318-8B8F-A5A9F83B3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1A3FB-DF89-4E73-91B3-305F8FFE4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6443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D0341EE-9323-4152-A8AD-312635783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9A4A62-2224-47A2-B12A-83EB8E03B0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FFD75F-917E-4751-8CFB-61ACC52DE95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F493D1-DA0C-4A99-883B-0897257E7AA7}" type="datetimeFigureOut">
              <a:rPr lang="en-US" smtClean="0"/>
              <a:t>3/25/2021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2F47E9-29E1-4F2E-9716-3A0D013A44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E0369C-11F6-45BC-9B60-910FA749A9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91A3FB-DF89-4E73-91B3-305F8FFE4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6850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hyperlink" Target="http://videolectures.net/icgeb_zitnik_graph_neural_networks/" TargetMode="External"/><Relationship Id="rId2" Type="http://schemas.openxmlformats.org/officeDocument/2006/relationships/hyperlink" Target="http://videolectures.net/icgeb_zitnik_network_embeddings/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214882-7BBE-403E-B307-E1C256A7789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Graph Neural Network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C79A9A-A6D2-4B61-89D7-9056748D04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33558"/>
            <a:ext cx="9144000" cy="1655762"/>
          </a:xfrm>
        </p:spPr>
        <p:txBody>
          <a:bodyPr/>
          <a:lstStyle/>
          <a:p>
            <a:pPr algn="l"/>
            <a:r>
              <a:rPr lang="en-US" dirty="0"/>
              <a:t>Date: 25/03/2021</a:t>
            </a:r>
          </a:p>
          <a:p>
            <a:pPr algn="l"/>
            <a:r>
              <a:rPr lang="en-US" dirty="0"/>
              <a:t>Venue: </a:t>
            </a:r>
            <a:r>
              <a:rPr lang="en-US" dirty="0" err="1"/>
              <a:t>VinBigData</a:t>
            </a:r>
            <a:r>
              <a:rPr lang="en-US" dirty="0"/>
              <a:t> </a:t>
            </a:r>
          </a:p>
          <a:p>
            <a:pPr algn="l"/>
            <a:r>
              <a:rPr lang="en-US" dirty="0"/>
              <a:t>Reporter: </a:t>
            </a:r>
            <a:r>
              <a:rPr lang="en-US" dirty="0" err="1"/>
              <a:t>Cuong</a:t>
            </a:r>
            <a:r>
              <a:rPr lang="en-US" dirty="0"/>
              <a:t> Vo</a:t>
            </a:r>
          </a:p>
        </p:txBody>
      </p:sp>
    </p:spTree>
    <p:extLst>
      <p:ext uri="{BB962C8B-B14F-4D97-AF65-F5344CB8AC3E}">
        <p14:creationId xmlns:p14="http://schemas.microsoft.com/office/powerpoint/2010/main" val="27962561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CED4D-7C8E-421A-B90D-36A33D1A7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 Random Walk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92B7730-BE1E-4F27-BB3B-3F909A251B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66754" y="1365813"/>
            <a:ext cx="9074552" cy="4811150"/>
          </a:xfrm>
        </p:spPr>
      </p:pic>
    </p:spTree>
    <p:extLst>
      <p:ext uri="{BB962C8B-B14F-4D97-AF65-F5344CB8AC3E}">
        <p14:creationId xmlns:p14="http://schemas.microsoft.com/office/powerpoint/2010/main" val="286788939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B6EDD9-2341-4E48-981B-E91049E8B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0FB654-DCE1-498D-B63E-F49F7C47D4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0537"/>
            <a:ext cx="10515600" cy="5092338"/>
          </a:xfrm>
        </p:spPr>
        <p:txBody>
          <a:bodyPr>
            <a:normAutofit/>
          </a:bodyPr>
          <a:lstStyle/>
          <a:p>
            <a:r>
              <a:rPr lang="en-US" sz="2400" b="0" i="0" dirty="0">
                <a:solidFill>
                  <a:srgbClr val="000000"/>
                </a:solidFill>
                <a:effectLst/>
                <a:latin typeface="AdvPSSAB-R"/>
              </a:rPr>
              <a:t>Xiang Yue. 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AdvPS595D"/>
              </a:rPr>
              <a:t>et al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AdvPSSAB-R"/>
              </a:rPr>
              <a:t>. (2020) Graph embedding on biomedical networks: methods, applications and evaluations. 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AdvPS595D"/>
              </a:rPr>
              <a:t>Bioinformatics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AdvPSSAB-R"/>
              </a:rPr>
              <a:t>, 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AdvPSSab-B"/>
              </a:rPr>
              <a:t>36</a:t>
            </a:r>
            <a:r>
              <a:rPr lang="en-US" sz="2400" dirty="0"/>
              <a:t>, 1241-1251. </a:t>
            </a:r>
          </a:p>
          <a:p>
            <a:r>
              <a:rPr lang="en-US" sz="2400" dirty="0">
                <a:hlinkClick r:id="rId2"/>
              </a:rPr>
              <a:t>http://videolectures.net/icgeb_zitnik_network_embeddings/</a:t>
            </a:r>
            <a:endParaRPr lang="en-US" sz="2400" dirty="0"/>
          </a:p>
          <a:p>
            <a:r>
              <a:rPr lang="en-US" sz="2400" dirty="0">
                <a:hlinkClick r:id="rId3"/>
              </a:rPr>
              <a:t>http://videolectures.net/icgeb_zitnik_graph_neural_networks/</a:t>
            </a:r>
            <a:endParaRPr lang="en-US" sz="2400" dirty="0"/>
          </a:p>
          <a:p>
            <a:r>
              <a:rPr lang="en-US" sz="2400" dirty="0"/>
              <a:t>CS224W: Machine Learning with Graphs.</a:t>
            </a:r>
          </a:p>
          <a:p>
            <a:r>
              <a:rPr lang="en-US" sz="2400" dirty="0"/>
              <a:t>Inductive Representation Learning on Large Graphs.</a:t>
            </a:r>
          </a:p>
          <a:p>
            <a:r>
              <a:rPr lang="en-US" sz="2400" dirty="0"/>
              <a:t>Predicting multicellular function through multi-layer tissue networks</a:t>
            </a:r>
          </a:p>
          <a:p>
            <a:r>
              <a:rPr lang="en-US" sz="2400" dirty="0"/>
              <a:t>SEMI-SUPERVISED CLASSIFICATION WITH GRAPH CONVOLUTIONAL NETWORK</a:t>
            </a:r>
          </a:p>
          <a:p>
            <a:r>
              <a:rPr lang="en-US" sz="2400" dirty="0"/>
              <a:t>GRAPH ATTENTION NETWORKS.</a:t>
            </a:r>
          </a:p>
          <a:p>
            <a:r>
              <a:rPr lang="en-US" sz="2400" dirty="0"/>
              <a:t>How Powerful are Graph Neural Networks?</a:t>
            </a:r>
          </a:p>
          <a:p>
            <a:pPr marL="0" indent="0">
              <a:buNone/>
            </a:pPr>
            <a:r>
              <a:rPr lang="en-US" sz="2400" dirty="0"/>
              <a:t>And so on …</a:t>
            </a:r>
          </a:p>
        </p:txBody>
      </p:sp>
    </p:spTree>
    <p:extLst>
      <p:ext uri="{BB962C8B-B14F-4D97-AF65-F5344CB8AC3E}">
        <p14:creationId xmlns:p14="http://schemas.microsoft.com/office/powerpoint/2010/main" val="20632996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BABF77D-F543-49C6-A893-BDC4D8EFF437}"/>
              </a:ext>
            </a:extLst>
          </p:cNvPr>
          <p:cNvSpPr/>
          <p:nvPr/>
        </p:nvSpPr>
        <p:spPr>
          <a:xfrm>
            <a:off x="7141580" y="5301205"/>
            <a:ext cx="1064871" cy="57873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ECED4D-7C8E-421A-B90D-36A33D1A7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 Random Walk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C3A0531A-3260-4B26-8385-67587613228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35261"/>
                <a:ext cx="10515600" cy="4741702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Maximum Likelihood Estimation: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limLoc m:val="subSup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)|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∏"/>
                                  <m:limLoc m:val="subSup"/>
                                  <m:supHide m:val="on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9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sub>
                                <m:sup/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𝑁𝑟</m:t>
                                      </m:r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e>
                                      </m:d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nary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  <m:sup/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𝑁𝑟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</m:d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  <m:sup/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⁡(</m:t>
                          </m:r>
                          <m:nary>
                            <m:naryPr>
                              <m:chr m:val="∏"/>
                              <m:limLoc m:val="subSup"/>
                              <m:supHide m:val="on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𝑁𝑟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  <m:sup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𝑁𝑟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  <m:sup/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C3A0531A-3260-4B26-8385-67587613228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35261"/>
                <a:ext cx="10515600" cy="4741702"/>
              </a:xfrm>
              <a:blipFill>
                <a:blip r:embed="rId2"/>
                <a:stretch>
                  <a:fillRect l="-928" t="-2571" b="-397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3D29BA5-8948-4940-A08C-766C84F8B725}"/>
                  </a:ext>
                </a:extLst>
              </p:cNvPr>
              <p:cNvSpPr txBox="1"/>
              <p:nvPr/>
            </p:nvSpPr>
            <p:spPr>
              <a:xfrm>
                <a:off x="8727310" y="5295417"/>
                <a:ext cx="32640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chemeClr val="accent1"/>
                    </a:solidFill>
                  </a:rPr>
                  <a:t>How to choose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3D29BA5-8948-4940-A08C-766C84F8B7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7310" y="5295417"/>
                <a:ext cx="3264061" cy="461665"/>
              </a:xfrm>
              <a:prstGeom prst="rect">
                <a:avLst/>
              </a:prstGeom>
              <a:blipFill>
                <a:blip r:embed="rId3"/>
                <a:stretch>
                  <a:fillRect l="-2991" t="-10667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62924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CED4D-7C8E-421A-B90D-36A33D1A7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 Random Walk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826B152-4766-4D37-B859-4A6557929A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23440" y="1387270"/>
            <a:ext cx="8545118" cy="1886213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8F4DC89-2763-498D-BE18-1C56500A6E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1440" y="3273483"/>
            <a:ext cx="9569233" cy="3396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6047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CED4D-7C8E-421A-B90D-36A33D1A7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 Random Walk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FBA475-4C00-4E48-A198-0534999F4A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66809"/>
            <a:ext cx="11083725" cy="5026065"/>
          </a:xfrm>
        </p:spPr>
        <p:txBody>
          <a:bodyPr>
            <a:normAutofit/>
          </a:bodyPr>
          <a:lstStyle/>
          <a:p>
            <a:r>
              <a:rPr lang="en-US" dirty="0" err="1"/>
              <a:t>DeepWalk</a:t>
            </a:r>
            <a:r>
              <a:rPr lang="en-US" dirty="0"/>
              <a:t>: Walking randomly in Graph.</a:t>
            </a:r>
          </a:p>
          <a:p>
            <a:r>
              <a:rPr lang="en-US" dirty="0"/>
              <a:t>Node2Vec: Balance between exploitation and exploration.</a:t>
            </a:r>
          </a:p>
          <a:p>
            <a:pPr marL="0" indent="0">
              <a:buNone/>
            </a:pPr>
            <a:r>
              <a:rPr lang="en-US" dirty="0"/>
              <a:t>  Exploitation -&gt; BFS -&gt; Local microscopic view -&gt; Topological Structure.</a:t>
            </a:r>
          </a:p>
          <a:p>
            <a:pPr marL="0" indent="0">
              <a:buNone/>
            </a:pPr>
            <a:r>
              <a:rPr lang="en-US" dirty="0"/>
              <a:t>  Exploration -&gt; DFS -&gt; Global microscopic view -&gt; Structure Roles.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Deep Walk: Preprocessing data bases on structural similarity + Node2Vec.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BBA0820-5D0D-4164-81FD-13A29C0725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9533" y="3429001"/>
            <a:ext cx="7125694" cy="1962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8174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CED4D-7C8E-421A-B90D-36A33D1A7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 Random Walk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6230C88-56C9-4738-B544-DCA87A8298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01478" y="1539433"/>
            <a:ext cx="9178725" cy="4637530"/>
          </a:xfrm>
        </p:spPr>
      </p:pic>
    </p:spTree>
    <p:extLst>
      <p:ext uri="{BB962C8B-B14F-4D97-AF65-F5344CB8AC3E}">
        <p14:creationId xmlns:p14="http://schemas.microsoft.com/office/powerpoint/2010/main" val="10809053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CED4D-7C8E-421A-B90D-36A33D1A7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Neural Network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F3DBA6B-1A6E-4ECC-B67E-790E332FF0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3392" y="1825625"/>
            <a:ext cx="10005215" cy="4351338"/>
          </a:xfrm>
        </p:spPr>
      </p:pic>
    </p:spTree>
    <p:extLst>
      <p:ext uri="{BB962C8B-B14F-4D97-AF65-F5344CB8AC3E}">
        <p14:creationId xmlns:p14="http://schemas.microsoft.com/office/powerpoint/2010/main" val="3321947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CED4D-7C8E-421A-B90D-36A33D1A7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Neural Network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4AB67DD8-4C79-425C-85C8-77230C161E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02484" y="1825625"/>
            <a:ext cx="7787031" cy="4351338"/>
          </a:xfrm>
        </p:spPr>
      </p:pic>
    </p:spTree>
    <p:extLst>
      <p:ext uri="{BB962C8B-B14F-4D97-AF65-F5344CB8AC3E}">
        <p14:creationId xmlns:p14="http://schemas.microsoft.com/office/powerpoint/2010/main" val="7504580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CED4D-7C8E-421A-B90D-36A33D1A7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Neural Network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A64545E-9EDC-451A-A473-9019DDAF5A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16597" y="1594131"/>
            <a:ext cx="8958805" cy="4760370"/>
          </a:xfrm>
        </p:spPr>
      </p:pic>
    </p:spTree>
    <p:extLst>
      <p:ext uri="{BB962C8B-B14F-4D97-AF65-F5344CB8AC3E}">
        <p14:creationId xmlns:p14="http://schemas.microsoft.com/office/powerpoint/2010/main" val="31040770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CED4D-7C8E-421A-B90D-36A33D1A7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Naïve Approach Graph Neural Network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94E48C0-ED80-40DF-98E5-420CE777EB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8410" y="1825625"/>
            <a:ext cx="9282896" cy="4355256"/>
          </a:xfrm>
        </p:spPr>
      </p:pic>
    </p:spTree>
    <p:extLst>
      <p:ext uri="{BB962C8B-B14F-4D97-AF65-F5344CB8AC3E}">
        <p14:creationId xmlns:p14="http://schemas.microsoft.com/office/powerpoint/2010/main" val="28264215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CED4D-7C8E-421A-B90D-36A33D1A7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 Of Graph Neural Network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112BBC6-D65C-4F69-AB70-BBBFA40AAE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0147" y="1825624"/>
            <a:ext cx="9850056" cy="4760371"/>
          </a:xfrm>
        </p:spPr>
      </p:pic>
    </p:spTree>
    <p:extLst>
      <p:ext uri="{BB962C8B-B14F-4D97-AF65-F5344CB8AC3E}">
        <p14:creationId xmlns:p14="http://schemas.microsoft.com/office/powerpoint/2010/main" val="9410507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270BF-9A13-42A1-8F48-5B785D3FDD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05D29E-6CA6-4A79-8406-1482A904FE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Goal</a:t>
            </a:r>
            <a:r>
              <a:rPr lang="en-US" dirty="0"/>
              <a:t>: Utilizing Graph Embedding to learn low-dimensional node representations.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FAB9974-D544-497F-8C9E-81A64F4E9841}"/>
              </a:ext>
            </a:extLst>
          </p:cNvPr>
          <p:cNvSpPr/>
          <p:nvPr/>
        </p:nvSpPr>
        <p:spPr>
          <a:xfrm>
            <a:off x="1198880" y="3124200"/>
            <a:ext cx="1330960" cy="6096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Tasks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38924CF-02A9-4142-BDB9-71BE77381166}"/>
              </a:ext>
            </a:extLst>
          </p:cNvPr>
          <p:cNvSpPr/>
          <p:nvPr/>
        </p:nvSpPr>
        <p:spPr>
          <a:xfrm>
            <a:off x="3139440" y="2072640"/>
            <a:ext cx="2468880" cy="69596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Biomedical link prediction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8268EC4-42F2-4E42-8DE8-01296505E773}"/>
              </a:ext>
            </a:extLst>
          </p:cNvPr>
          <p:cNvSpPr/>
          <p:nvPr/>
        </p:nvSpPr>
        <p:spPr>
          <a:xfrm>
            <a:off x="3139440" y="4089401"/>
            <a:ext cx="2468880" cy="69596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Node classification tasks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5657B76-5B56-4C1A-BF99-E0FFBBA4648C}"/>
              </a:ext>
            </a:extLst>
          </p:cNvPr>
          <p:cNvSpPr/>
          <p:nvPr/>
        </p:nvSpPr>
        <p:spPr>
          <a:xfrm>
            <a:off x="6583682" y="1697991"/>
            <a:ext cx="4770118" cy="143351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Drug-Disease Association(DDA)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Drug-Drug interaction (DDI)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Protein-Protein interaction (PPI)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55585E6-E592-46FA-BED1-53C41B7CCDF2}"/>
              </a:ext>
            </a:extLst>
          </p:cNvPr>
          <p:cNvSpPr/>
          <p:nvPr/>
        </p:nvSpPr>
        <p:spPr>
          <a:xfrm>
            <a:off x="6583682" y="3720625"/>
            <a:ext cx="5201918" cy="143351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Medical Term Semantic </a:t>
            </a:r>
            <a:br>
              <a:rPr lang="en-US" sz="2400" dirty="0"/>
            </a:br>
            <a:r>
              <a:rPr lang="en-US" sz="2400" dirty="0"/>
              <a:t>type Classification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Protein Function Prediction</a:t>
            </a:r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DE420ABC-0122-4E82-9CFC-80F6A1CF2F04}"/>
              </a:ext>
            </a:extLst>
          </p:cNvPr>
          <p:cNvCxnSpPr>
            <a:stCxn id="4" idx="3"/>
            <a:endCxn id="5" idx="1"/>
          </p:cNvCxnSpPr>
          <p:nvPr/>
        </p:nvCxnSpPr>
        <p:spPr>
          <a:xfrm flipV="1">
            <a:off x="2529840" y="2420620"/>
            <a:ext cx="609600" cy="100838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4FFC6C36-7904-47CF-86A5-BAC9EBB35C3D}"/>
              </a:ext>
            </a:extLst>
          </p:cNvPr>
          <p:cNvCxnSpPr>
            <a:stCxn id="4" idx="3"/>
            <a:endCxn id="6" idx="1"/>
          </p:cNvCxnSpPr>
          <p:nvPr/>
        </p:nvCxnSpPr>
        <p:spPr>
          <a:xfrm>
            <a:off x="2529840" y="3429000"/>
            <a:ext cx="609600" cy="100838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D34BAC5-86B0-4077-BCD3-D9214DAE9B67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 flipV="1">
            <a:off x="5608320" y="2414747"/>
            <a:ext cx="975362" cy="58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3441BBA-BB32-463C-BD07-8E06AD749A69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5608320" y="4437381"/>
            <a:ext cx="9753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7542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CED4D-7C8E-421A-B90D-36A33D1A7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Neural Network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1E0CE35-82CE-485C-9AA6-E3E809792C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72182" y="1504709"/>
            <a:ext cx="7847635" cy="4672254"/>
          </a:xfrm>
        </p:spPr>
      </p:pic>
    </p:spTree>
    <p:extLst>
      <p:ext uri="{BB962C8B-B14F-4D97-AF65-F5344CB8AC3E}">
        <p14:creationId xmlns:p14="http://schemas.microsoft.com/office/powerpoint/2010/main" val="11822907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CED4D-7C8E-421A-B90D-36A33D1A7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Neural Network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BCA66A6-76D5-4F8C-B2BE-669CA072A5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87660" y="1690688"/>
            <a:ext cx="9016679" cy="4667250"/>
          </a:xfrm>
        </p:spPr>
      </p:pic>
    </p:spTree>
    <p:extLst>
      <p:ext uri="{BB962C8B-B14F-4D97-AF65-F5344CB8AC3E}">
        <p14:creationId xmlns:p14="http://schemas.microsoft.com/office/powerpoint/2010/main" val="19537983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CED4D-7C8E-421A-B90D-36A33D1A7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Neural Network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7B3F7C0-8701-4EE7-A44F-22FA13F88E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9205" y="1690688"/>
            <a:ext cx="10382491" cy="4802187"/>
          </a:xfrm>
        </p:spPr>
      </p:pic>
    </p:spTree>
    <p:extLst>
      <p:ext uri="{BB962C8B-B14F-4D97-AF65-F5344CB8AC3E}">
        <p14:creationId xmlns:p14="http://schemas.microsoft.com/office/powerpoint/2010/main" val="26756740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CED4D-7C8E-421A-B90D-36A33D1A7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Neural Network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36AB212-F7B5-4BEF-9463-FB2758A9DB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25625"/>
            <a:ext cx="10515600" cy="4667250"/>
          </a:xfrm>
        </p:spPr>
      </p:pic>
    </p:spTree>
    <p:extLst>
      <p:ext uri="{BB962C8B-B14F-4D97-AF65-F5344CB8AC3E}">
        <p14:creationId xmlns:p14="http://schemas.microsoft.com/office/powerpoint/2010/main" val="34955929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CED4D-7C8E-421A-B90D-36A33D1A7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Neural Network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8134EB2-151D-45DF-BF16-E1160E8ACD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6916" y="1619652"/>
            <a:ext cx="10126884" cy="4864542"/>
          </a:xfrm>
        </p:spPr>
      </p:pic>
    </p:spTree>
    <p:extLst>
      <p:ext uri="{BB962C8B-B14F-4D97-AF65-F5344CB8AC3E}">
        <p14:creationId xmlns:p14="http://schemas.microsoft.com/office/powerpoint/2010/main" val="5070895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CED4D-7C8E-421A-B90D-36A33D1A7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Neural Network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8F42884-F10E-49BC-8383-82DD641F8D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40375" y="1825625"/>
            <a:ext cx="8785184" cy="4351338"/>
          </a:xfrm>
        </p:spPr>
      </p:pic>
    </p:spTree>
    <p:extLst>
      <p:ext uri="{BB962C8B-B14F-4D97-AF65-F5344CB8AC3E}">
        <p14:creationId xmlns:p14="http://schemas.microsoft.com/office/powerpoint/2010/main" val="36371574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CED4D-7C8E-421A-B90D-36A33D1A7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Neural Network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3798F28-C281-4249-8B55-26A6FE6AE9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62583" y="1825625"/>
            <a:ext cx="9201874" cy="4351338"/>
          </a:xfrm>
        </p:spPr>
      </p:pic>
    </p:spTree>
    <p:extLst>
      <p:ext uri="{BB962C8B-B14F-4D97-AF65-F5344CB8AC3E}">
        <p14:creationId xmlns:p14="http://schemas.microsoft.com/office/powerpoint/2010/main" val="40996984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CED4D-7C8E-421A-B90D-36A33D1A7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Neural Network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28C36F4-E8B9-4570-BFAF-DB4707F246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13054" y="1690688"/>
            <a:ext cx="8854632" cy="4486275"/>
          </a:xfrm>
        </p:spPr>
      </p:pic>
    </p:spTree>
    <p:extLst>
      <p:ext uri="{BB962C8B-B14F-4D97-AF65-F5344CB8AC3E}">
        <p14:creationId xmlns:p14="http://schemas.microsoft.com/office/powerpoint/2010/main" val="37504909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CED4D-7C8E-421A-B90D-36A33D1A7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Neural Network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7C2BDA5-2341-4F8C-9EB1-29500C5A1F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22745" y="1825625"/>
            <a:ext cx="9722734" cy="4351338"/>
          </a:xfrm>
        </p:spPr>
      </p:pic>
    </p:spTree>
    <p:extLst>
      <p:ext uri="{BB962C8B-B14F-4D97-AF65-F5344CB8AC3E}">
        <p14:creationId xmlns:p14="http://schemas.microsoft.com/office/powerpoint/2010/main" val="22384182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CED4D-7C8E-421A-B90D-36A33D1A7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Neural Network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853D05D-F509-49EE-9A3C-7EAFC00931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78329" y="1690688"/>
            <a:ext cx="8773610" cy="4486275"/>
          </a:xfrm>
        </p:spPr>
      </p:pic>
    </p:spTree>
    <p:extLst>
      <p:ext uri="{BB962C8B-B14F-4D97-AF65-F5344CB8AC3E}">
        <p14:creationId xmlns:p14="http://schemas.microsoft.com/office/powerpoint/2010/main" val="23120537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CED4D-7C8E-421A-B90D-36A33D1A7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DF5E90B-C9FD-46AA-890C-73066535E4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765902"/>
            <a:ext cx="10515600" cy="3637664"/>
          </a:xfrm>
        </p:spPr>
      </p:pic>
    </p:spTree>
    <p:extLst>
      <p:ext uri="{BB962C8B-B14F-4D97-AF65-F5344CB8AC3E}">
        <p14:creationId xmlns:p14="http://schemas.microsoft.com/office/powerpoint/2010/main" val="16632881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CED4D-7C8E-421A-B90D-36A33D1A7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Neural Network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D596D34-44A9-4ED7-9537-F960D1537F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74158" y="1608881"/>
            <a:ext cx="9190298" cy="4568082"/>
          </a:xfrm>
        </p:spPr>
      </p:pic>
    </p:spTree>
    <p:extLst>
      <p:ext uri="{BB962C8B-B14F-4D97-AF65-F5344CB8AC3E}">
        <p14:creationId xmlns:p14="http://schemas.microsoft.com/office/powerpoint/2010/main" val="8799451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CED4D-7C8E-421A-B90D-36A33D1A7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Neural Network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0E54DCF-173E-4C9D-9373-A72BB7161E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19515" y="1825625"/>
            <a:ext cx="9421792" cy="4667250"/>
          </a:xfrm>
        </p:spPr>
      </p:pic>
    </p:spTree>
    <p:extLst>
      <p:ext uri="{BB962C8B-B14F-4D97-AF65-F5344CB8AC3E}">
        <p14:creationId xmlns:p14="http://schemas.microsoft.com/office/powerpoint/2010/main" val="10292054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CED4D-7C8E-421A-B90D-36A33D1A7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Neural Network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B294A91-159B-4FA9-8AC4-ABE052CAA6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88962" y="1825624"/>
            <a:ext cx="9456515" cy="4471003"/>
          </a:xfrm>
        </p:spPr>
      </p:pic>
    </p:spTree>
    <p:extLst>
      <p:ext uri="{BB962C8B-B14F-4D97-AF65-F5344CB8AC3E}">
        <p14:creationId xmlns:p14="http://schemas.microsoft.com/office/powerpoint/2010/main" val="13938726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CED4D-7C8E-421A-B90D-36A33D1A7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Neural Network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808ABDDF-ED80-4755-AD9C-1DF6F3EADA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88962" y="1825625"/>
            <a:ext cx="9549114" cy="4351338"/>
          </a:xfrm>
        </p:spPr>
      </p:pic>
    </p:spTree>
    <p:extLst>
      <p:ext uri="{BB962C8B-B14F-4D97-AF65-F5344CB8AC3E}">
        <p14:creationId xmlns:p14="http://schemas.microsoft.com/office/powerpoint/2010/main" val="19484777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CED4D-7C8E-421A-B90D-36A33D1A7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Neural Network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1FBA4C8-D282-4EC2-AD84-4961C86489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99235" y="1814050"/>
            <a:ext cx="8993529" cy="4586750"/>
          </a:xfrm>
        </p:spPr>
      </p:pic>
    </p:spTree>
    <p:extLst>
      <p:ext uri="{BB962C8B-B14F-4D97-AF65-F5344CB8AC3E}">
        <p14:creationId xmlns:p14="http://schemas.microsoft.com/office/powerpoint/2010/main" val="11555350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CED4D-7C8E-421A-B90D-36A33D1A7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Neural Network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11312B2-1C09-49E3-805E-A4168CF23C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48764" y="1570982"/>
            <a:ext cx="9294471" cy="4667250"/>
          </a:xfrm>
        </p:spPr>
      </p:pic>
    </p:spTree>
    <p:extLst>
      <p:ext uri="{BB962C8B-B14F-4D97-AF65-F5344CB8AC3E}">
        <p14:creationId xmlns:p14="http://schemas.microsoft.com/office/powerpoint/2010/main" val="336722797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CED4D-7C8E-421A-B90D-36A33D1A7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Neural Network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6DE5CFB-7866-41F3-AB4A-12AE8858CC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93134" y="1501533"/>
            <a:ext cx="9201874" cy="5130761"/>
          </a:xfrm>
        </p:spPr>
      </p:pic>
    </p:spTree>
    <p:extLst>
      <p:ext uri="{BB962C8B-B14F-4D97-AF65-F5344CB8AC3E}">
        <p14:creationId xmlns:p14="http://schemas.microsoft.com/office/powerpoint/2010/main" val="34047764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CED4D-7C8E-421A-B90D-36A33D1A7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Neural Network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1A0EEC2-5E8F-4CE6-9838-D07B7441C9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58724" y="1524683"/>
            <a:ext cx="9074552" cy="4968191"/>
          </a:xfrm>
        </p:spPr>
      </p:pic>
    </p:spTree>
    <p:extLst>
      <p:ext uri="{BB962C8B-B14F-4D97-AF65-F5344CB8AC3E}">
        <p14:creationId xmlns:p14="http://schemas.microsoft.com/office/powerpoint/2010/main" val="26435109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CED4D-7C8E-421A-B90D-36A33D1A7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Neural Network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CC7D94D-ECF9-415D-BD61-207CF0F431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62583" y="1825625"/>
            <a:ext cx="9120850" cy="4528876"/>
          </a:xfrm>
        </p:spPr>
      </p:pic>
    </p:spTree>
    <p:extLst>
      <p:ext uri="{BB962C8B-B14F-4D97-AF65-F5344CB8AC3E}">
        <p14:creationId xmlns:p14="http://schemas.microsoft.com/office/powerpoint/2010/main" val="299642978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CED4D-7C8E-421A-B90D-36A33D1A7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Convolutional Network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4EFA392-5BDE-467C-92EF-B40007D526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41362" y="1690688"/>
            <a:ext cx="9109275" cy="4667250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7C0C337-A626-468F-80B3-ED5C14F1F3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2508" y="5318682"/>
            <a:ext cx="6144482" cy="943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210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CED4D-7C8E-421A-B90D-36A33D1A7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0DAC168-164D-42EA-A752-5A7D100695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107320" y="-1625762"/>
            <a:ext cx="5856791" cy="10636170"/>
          </a:xfrm>
        </p:spPr>
      </p:pic>
    </p:spTree>
    <p:extLst>
      <p:ext uri="{BB962C8B-B14F-4D97-AF65-F5344CB8AC3E}">
        <p14:creationId xmlns:p14="http://schemas.microsoft.com/office/powerpoint/2010/main" val="35500914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CED4D-7C8E-421A-B90D-36A33D1A7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SAGE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15A8FE2-D945-48A2-AE7D-9E216A0B6C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48764" y="1605705"/>
            <a:ext cx="9294471" cy="4887170"/>
          </a:xfrm>
        </p:spPr>
      </p:pic>
    </p:spTree>
    <p:extLst>
      <p:ext uri="{BB962C8B-B14F-4D97-AF65-F5344CB8AC3E}">
        <p14:creationId xmlns:p14="http://schemas.microsoft.com/office/powerpoint/2010/main" val="11368942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CED4D-7C8E-421A-B90D-36A33D1A7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SAGE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677102F-9A73-473C-BF6E-C0A1FCB750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56167" y="1616758"/>
            <a:ext cx="9479665" cy="4876117"/>
          </a:xfrm>
        </p:spPr>
      </p:pic>
    </p:spTree>
    <p:extLst>
      <p:ext uri="{BB962C8B-B14F-4D97-AF65-F5344CB8AC3E}">
        <p14:creationId xmlns:p14="http://schemas.microsoft.com/office/powerpoint/2010/main" val="14501183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CED4D-7C8E-421A-B90D-36A33D1A7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Attention Graph (GAT)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BF10F9E-7732-4C45-B473-B97F1EAAED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06638" y="1598090"/>
            <a:ext cx="9178724" cy="4802188"/>
          </a:xfrm>
        </p:spPr>
      </p:pic>
    </p:spTree>
    <p:extLst>
      <p:ext uri="{BB962C8B-B14F-4D97-AF65-F5344CB8AC3E}">
        <p14:creationId xmlns:p14="http://schemas.microsoft.com/office/powerpoint/2010/main" val="52503160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CED4D-7C8E-421A-B90D-36A33D1A7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Attention Graph (GAT)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4874E5D-FE15-409B-A70A-1BE9A74C6A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33960" y="1493918"/>
            <a:ext cx="8924080" cy="4802187"/>
          </a:xfrm>
        </p:spPr>
      </p:pic>
    </p:spTree>
    <p:extLst>
      <p:ext uri="{BB962C8B-B14F-4D97-AF65-F5344CB8AC3E}">
        <p14:creationId xmlns:p14="http://schemas.microsoft.com/office/powerpoint/2010/main" val="208616031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CED4D-7C8E-421A-B90D-36A33D1A7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Attention Graph (GAT)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CD3FC81-0D55-4C2E-9AC2-D294229BA2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51321" y="1825625"/>
            <a:ext cx="8889357" cy="4459428"/>
          </a:xfrm>
        </p:spPr>
      </p:pic>
    </p:spTree>
    <p:extLst>
      <p:ext uri="{BB962C8B-B14F-4D97-AF65-F5344CB8AC3E}">
        <p14:creationId xmlns:p14="http://schemas.microsoft.com/office/powerpoint/2010/main" val="119530280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CED4D-7C8E-421A-B90D-36A33D1A7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Attention Graph (GAT)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A92F760-52D6-4B15-B975-FCF163CD37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38131" y="1690687"/>
            <a:ext cx="8715737" cy="4918457"/>
          </a:xfrm>
        </p:spPr>
      </p:pic>
    </p:spTree>
    <p:extLst>
      <p:ext uri="{BB962C8B-B14F-4D97-AF65-F5344CB8AC3E}">
        <p14:creationId xmlns:p14="http://schemas.microsoft.com/office/powerpoint/2010/main" val="360086472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CED4D-7C8E-421A-B90D-36A33D1A7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Attention Graph (GAT)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2463476-0333-4BD7-B7AC-FD7E922BC9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09868" y="1505493"/>
            <a:ext cx="9572263" cy="4478618"/>
          </a:xfrm>
        </p:spPr>
      </p:pic>
    </p:spTree>
    <p:extLst>
      <p:ext uri="{BB962C8B-B14F-4D97-AF65-F5344CB8AC3E}">
        <p14:creationId xmlns:p14="http://schemas.microsoft.com/office/powerpoint/2010/main" val="97076049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CED4D-7C8E-421A-B90D-36A33D1A7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Attention Graph (GAT)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08E0EC7-7EB4-42E1-A56F-B23EEBF4DF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71914" y="1690688"/>
            <a:ext cx="9248171" cy="4667250"/>
          </a:xfrm>
        </p:spPr>
      </p:pic>
    </p:spTree>
    <p:extLst>
      <p:ext uri="{BB962C8B-B14F-4D97-AF65-F5344CB8AC3E}">
        <p14:creationId xmlns:p14="http://schemas.microsoft.com/office/powerpoint/2010/main" val="206914004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CED4D-7C8E-421A-B90D-36A33D1A7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Attention Graph (GAT)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513ECB1-63B5-490D-B707-F645AA9F0E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12425" y="1609143"/>
            <a:ext cx="9167149" cy="4883732"/>
          </a:xfrm>
        </p:spPr>
      </p:pic>
    </p:spTree>
    <p:extLst>
      <p:ext uri="{BB962C8B-B14F-4D97-AF65-F5344CB8AC3E}">
        <p14:creationId xmlns:p14="http://schemas.microsoft.com/office/powerpoint/2010/main" val="285214087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CED4D-7C8E-421A-B90D-36A33D1A7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TIPS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BB5F5F2-69D0-4708-B14D-354A75D900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69043" y="1551008"/>
            <a:ext cx="9803757" cy="4625955"/>
          </a:xfrm>
        </p:spPr>
      </p:pic>
    </p:spTree>
    <p:extLst>
      <p:ext uri="{BB962C8B-B14F-4D97-AF65-F5344CB8AC3E}">
        <p14:creationId xmlns:p14="http://schemas.microsoft.com/office/powerpoint/2010/main" val="7565226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CED4D-7C8E-421A-B90D-36A33D1A7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BD6F985-5501-44EA-A4B5-FB6D3AEDC4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80619" y="1574157"/>
            <a:ext cx="9942652" cy="4602806"/>
          </a:xfrm>
        </p:spPr>
      </p:pic>
    </p:spTree>
    <p:extLst>
      <p:ext uri="{BB962C8B-B14F-4D97-AF65-F5344CB8AC3E}">
        <p14:creationId xmlns:p14="http://schemas.microsoft.com/office/powerpoint/2010/main" val="299689811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CED4D-7C8E-421A-B90D-36A33D1A7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TIPS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59063C9-B6A0-41A4-B70A-526D2E9303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7859" y="1501532"/>
            <a:ext cx="9514389" cy="4841393"/>
          </a:xfrm>
        </p:spPr>
      </p:pic>
    </p:spTree>
    <p:extLst>
      <p:ext uri="{BB962C8B-B14F-4D97-AF65-F5344CB8AC3E}">
        <p14:creationId xmlns:p14="http://schemas.microsoft.com/office/powerpoint/2010/main" val="394706469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CED4D-7C8E-421A-B90D-36A33D1A7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TIPS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71D8E2B-8301-407D-8DE5-3B73D18106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93133" y="1605706"/>
            <a:ext cx="9190299" cy="4795094"/>
          </a:xfrm>
        </p:spPr>
      </p:pic>
    </p:spTree>
    <p:extLst>
      <p:ext uri="{BB962C8B-B14F-4D97-AF65-F5344CB8AC3E}">
        <p14:creationId xmlns:p14="http://schemas.microsoft.com/office/powerpoint/2010/main" val="271500346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CED4D-7C8E-421A-B90D-36A33D1A7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TIPS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71D8E2B-8301-407D-8DE5-3B73D18106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93133" y="1605706"/>
            <a:ext cx="9190299" cy="4795094"/>
          </a:xfrm>
        </p:spPr>
      </p:pic>
    </p:spTree>
    <p:extLst>
      <p:ext uri="{BB962C8B-B14F-4D97-AF65-F5344CB8AC3E}">
        <p14:creationId xmlns:p14="http://schemas.microsoft.com/office/powerpoint/2010/main" val="397216683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CED4D-7C8E-421A-B90D-36A33D1A7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TIPS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6A5F03C-304D-4E09-9946-56E8A67C04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36203" y="1273215"/>
            <a:ext cx="8808333" cy="5219660"/>
          </a:xfrm>
        </p:spPr>
      </p:pic>
    </p:spTree>
    <p:extLst>
      <p:ext uri="{BB962C8B-B14F-4D97-AF65-F5344CB8AC3E}">
        <p14:creationId xmlns:p14="http://schemas.microsoft.com/office/powerpoint/2010/main" val="63631246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CED4D-7C8E-421A-B90D-36A33D1A7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TIPS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C0883DA-2B9F-4B89-9591-4A8F49C793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15971" y="1145893"/>
            <a:ext cx="7560058" cy="5031069"/>
          </a:xfrm>
        </p:spPr>
      </p:pic>
    </p:spTree>
    <p:extLst>
      <p:ext uri="{BB962C8B-B14F-4D97-AF65-F5344CB8AC3E}">
        <p14:creationId xmlns:p14="http://schemas.microsoft.com/office/powerpoint/2010/main" val="345516374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CED4D-7C8E-421A-B90D-36A33D1A7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Isomorphism Network (GIN)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FC8EACB-6D1B-4F15-BC78-4D29A01941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00398" y="1690688"/>
            <a:ext cx="7791204" cy="4486275"/>
          </a:xfrm>
        </p:spPr>
      </p:pic>
    </p:spTree>
    <p:extLst>
      <p:ext uri="{BB962C8B-B14F-4D97-AF65-F5344CB8AC3E}">
        <p14:creationId xmlns:p14="http://schemas.microsoft.com/office/powerpoint/2010/main" val="114153394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CED4D-7C8E-421A-B90D-36A33D1A7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Isomorphism Network (GIN)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920DCC6-A705-4AD7-86A0-A195AC5F99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56007" y="1825625"/>
            <a:ext cx="9479986" cy="4351338"/>
          </a:xfrm>
        </p:spPr>
      </p:pic>
    </p:spTree>
    <p:extLst>
      <p:ext uri="{BB962C8B-B14F-4D97-AF65-F5344CB8AC3E}">
        <p14:creationId xmlns:p14="http://schemas.microsoft.com/office/powerpoint/2010/main" val="36039556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CED4D-7C8E-421A-B90D-36A33D1A7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Isomorphism Network (GIN)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86E9EC5-251A-471A-B331-FB0B9FDBBD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34849" y="1802475"/>
            <a:ext cx="8922301" cy="4351338"/>
          </a:xfrm>
        </p:spPr>
      </p:pic>
    </p:spTree>
    <p:extLst>
      <p:ext uri="{BB962C8B-B14F-4D97-AF65-F5344CB8AC3E}">
        <p14:creationId xmlns:p14="http://schemas.microsoft.com/office/powerpoint/2010/main" val="70573096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CED4D-7C8E-421A-B90D-36A33D1A7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Isomorphism Network (GIN)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2027CE5-E068-4D26-B995-41E81652A3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29661" y="1825625"/>
            <a:ext cx="7332678" cy="4351338"/>
          </a:xfrm>
        </p:spPr>
      </p:pic>
    </p:spTree>
    <p:extLst>
      <p:ext uri="{BB962C8B-B14F-4D97-AF65-F5344CB8AC3E}">
        <p14:creationId xmlns:p14="http://schemas.microsoft.com/office/powerpoint/2010/main" val="7882716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CED4D-7C8E-421A-B90D-36A33D1A7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Isomorphism Network (GIN)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3752FBB-2F91-448E-B0E7-BEFAA5CDC6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98787" y="1690688"/>
            <a:ext cx="8194425" cy="4351338"/>
          </a:xfrm>
        </p:spPr>
      </p:pic>
    </p:spTree>
    <p:extLst>
      <p:ext uri="{BB962C8B-B14F-4D97-AF65-F5344CB8AC3E}">
        <p14:creationId xmlns:p14="http://schemas.microsoft.com/office/powerpoint/2010/main" val="22795042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CED4D-7C8E-421A-B90D-36A33D1A7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57B33D4-6473-4EB3-A6D2-F25F0BA8CF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922030" y="1703705"/>
            <a:ext cx="6347940" cy="4351338"/>
          </a:xfrm>
        </p:spPr>
      </p:pic>
    </p:spTree>
    <p:extLst>
      <p:ext uri="{BB962C8B-B14F-4D97-AF65-F5344CB8AC3E}">
        <p14:creationId xmlns:p14="http://schemas.microsoft.com/office/powerpoint/2010/main" val="376722924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CED4D-7C8E-421A-B90D-36A33D1A7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Isomorphism Network (GIN)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0968FC0-13B7-4533-A28A-03918E8C7A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93134" y="1825625"/>
            <a:ext cx="8819909" cy="4351338"/>
          </a:xfrm>
        </p:spPr>
      </p:pic>
    </p:spTree>
    <p:extLst>
      <p:ext uri="{BB962C8B-B14F-4D97-AF65-F5344CB8AC3E}">
        <p14:creationId xmlns:p14="http://schemas.microsoft.com/office/powerpoint/2010/main" val="411413830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CED4D-7C8E-421A-B90D-36A33D1A7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Isomorphism Network (GIN)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3B16A6B-2562-4734-8064-C488EB76E4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90046" y="1690688"/>
            <a:ext cx="9011908" cy="4324954"/>
          </a:xfrm>
        </p:spPr>
      </p:pic>
    </p:spTree>
    <p:extLst>
      <p:ext uri="{BB962C8B-B14F-4D97-AF65-F5344CB8AC3E}">
        <p14:creationId xmlns:p14="http://schemas.microsoft.com/office/powerpoint/2010/main" val="263903128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CED4D-7C8E-421A-B90D-36A33D1A7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Isomorphism Network (GIN)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939BAC9-5026-490B-A23F-B2ED85478E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29114" y="1516284"/>
            <a:ext cx="8333772" cy="4734045"/>
          </a:xfrm>
        </p:spPr>
      </p:pic>
    </p:spTree>
    <p:extLst>
      <p:ext uri="{BB962C8B-B14F-4D97-AF65-F5344CB8AC3E}">
        <p14:creationId xmlns:p14="http://schemas.microsoft.com/office/powerpoint/2010/main" val="33879679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CED4D-7C8E-421A-B90D-36A33D1A7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Isomorphism Network (GIN)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385CA9B-8C2A-4874-A1B0-62675F2387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28172" y="1690687"/>
            <a:ext cx="8935655" cy="4802187"/>
          </a:xfrm>
        </p:spPr>
      </p:pic>
    </p:spTree>
    <p:extLst>
      <p:ext uri="{BB962C8B-B14F-4D97-AF65-F5344CB8AC3E}">
        <p14:creationId xmlns:p14="http://schemas.microsoft.com/office/powerpoint/2010/main" val="403486714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CED4D-7C8E-421A-B90D-36A33D1A7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Isomorphism Network (GIN)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EC24B27-5870-48AA-A361-478BC4D799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24628" y="1574157"/>
            <a:ext cx="8530542" cy="4602806"/>
          </a:xfrm>
        </p:spPr>
      </p:pic>
    </p:spTree>
    <p:extLst>
      <p:ext uri="{BB962C8B-B14F-4D97-AF65-F5344CB8AC3E}">
        <p14:creationId xmlns:p14="http://schemas.microsoft.com/office/powerpoint/2010/main" val="381195554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CED4D-7C8E-421A-B90D-36A33D1A7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Isomorphism Network (GIN)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0271EA6-6610-4EF4-AD32-D6FDA4C3DC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90891" y="1690688"/>
            <a:ext cx="9410218" cy="4605940"/>
          </a:xfrm>
        </p:spPr>
      </p:pic>
    </p:spTree>
    <p:extLst>
      <p:ext uri="{BB962C8B-B14F-4D97-AF65-F5344CB8AC3E}">
        <p14:creationId xmlns:p14="http://schemas.microsoft.com/office/powerpoint/2010/main" val="114039613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CED4D-7C8E-421A-B90D-36A33D1A7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Biomedical Applications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0D0D37A1-2053-49D1-B523-D5F1307762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18481" y="1527858"/>
            <a:ext cx="7755038" cy="4699322"/>
          </a:xfrm>
        </p:spPr>
      </p:pic>
    </p:spTree>
    <p:extLst>
      <p:ext uri="{BB962C8B-B14F-4D97-AF65-F5344CB8AC3E}">
        <p14:creationId xmlns:p14="http://schemas.microsoft.com/office/powerpoint/2010/main" val="154453735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CED4D-7C8E-421A-B90D-36A33D1A7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Disease Pathway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EB97EB3-27ED-4243-85E5-6D3E2157FC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52232" y="1690688"/>
            <a:ext cx="6887536" cy="4229690"/>
          </a:xfrm>
        </p:spPr>
      </p:pic>
    </p:spTree>
    <p:extLst>
      <p:ext uri="{BB962C8B-B14F-4D97-AF65-F5344CB8AC3E}">
        <p14:creationId xmlns:p14="http://schemas.microsoft.com/office/powerpoint/2010/main" val="130736786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CED4D-7C8E-421A-B90D-36A33D1A7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Disease Pathway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326545A-5504-435B-8BF8-3EFBF3541E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14073" y="1481559"/>
            <a:ext cx="7363853" cy="5011316"/>
          </a:xfrm>
        </p:spPr>
      </p:pic>
    </p:spTree>
    <p:extLst>
      <p:ext uri="{BB962C8B-B14F-4D97-AF65-F5344CB8AC3E}">
        <p14:creationId xmlns:p14="http://schemas.microsoft.com/office/powerpoint/2010/main" val="108541928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CED4D-7C8E-421A-B90D-36A33D1A7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Protein-Protein Interaction (PPI)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CC6D0E7-683C-4E49-B1EA-486D542F88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34228" y="1690688"/>
            <a:ext cx="7523544" cy="4802187"/>
          </a:xfrm>
        </p:spPr>
      </p:pic>
    </p:spTree>
    <p:extLst>
      <p:ext uri="{BB962C8B-B14F-4D97-AF65-F5344CB8AC3E}">
        <p14:creationId xmlns:p14="http://schemas.microsoft.com/office/powerpoint/2010/main" val="25975154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CED4D-7C8E-421A-B90D-36A33D1A7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2ACC388B-7FA1-4C7B-BDAC-B1E72FFBBB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85732" y="1192192"/>
            <a:ext cx="9988952" cy="5300683"/>
          </a:xfrm>
        </p:spPr>
      </p:pic>
    </p:spTree>
    <p:extLst>
      <p:ext uri="{BB962C8B-B14F-4D97-AF65-F5344CB8AC3E}">
        <p14:creationId xmlns:p14="http://schemas.microsoft.com/office/powerpoint/2010/main" val="129867360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CED4D-7C8E-421A-B90D-36A33D1A7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Protein Function Prediction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736D953-33E6-410F-B500-D65AF3FF5E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18698" y="1690688"/>
            <a:ext cx="7554603" cy="4351338"/>
          </a:xfrm>
        </p:spPr>
      </p:pic>
    </p:spTree>
    <p:extLst>
      <p:ext uri="{BB962C8B-B14F-4D97-AF65-F5344CB8AC3E}">
        <p14:creationId xmlns:p14="http://schemas.microsoft.com/office/powerpoint/2010/main" val="387734673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CED4D-7C8E-421A-B90D-36A33D1A7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Protein Function Prediction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6D6332A-B479-4AF2-B469-BFCB7CD940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25107" y="1562582"/>
            <a:ext cx="7941786" cy="4614381"/>
          </a:xfrm>
        </p:spPr>
      </p:pic>
    </p:spTree>
    <p:extLst>
      <p:ext uri="{BB962C8B-B14F-4D97-AF65-F5344CB8AC3E}">
        <p14:creationId xmlns:p14="http://schemas.microsoft.com/office/powerpoint/2010/main" val="51835916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CED4D-7C8E-421A-B90D-36A33D1A7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Protein Function Prediction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F38545C-7EF6-4E6E-A911-E77690A6F4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64466" y="1516283"/>
            <a:ext cx="7812911" cy="4976592"/>
          </a:xfrm>
        </p:spPr>
      </p:pic>
    </p:spTree>
    <p:extLst>
      <p:ext uri="{BB962C8B-B14F-4D97-AF65-F5344CB8AC3E}">
        <p14:creationId xmlns:p14="http://schemas.microsoft.com/office/powerpoint/2010/main" val="24093000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CED4D-7C8E-421A-B90D-36A33D1A7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Multi-Layer Graph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E1461DC-4C5C-43BC-AFD8-AB3D8C8EF9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4854" y="1825625"/>
            <a:ext cx="7622292" cy="4351338"/>
          </a:xfrm>
        </p:spPr>
      </p:pic>
    </p:spTree>
    <p:extLst>
      <p:ext uri="{BB962C8B-B14F-4D97-AF65-F5344CB8AC3E}">
        <p14:creationId xmlns:p14="http://schemas.microsoft.com/office/powerpoint/2010/main" val="359918560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CED4D-7C8E-421A-B90D-36A33D1A7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Multi-Layer Graph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9168371-C339-46E6-B86E-DD8D2D056F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70927" y="1469985"/>
            <a:ext cx="8565265" cy="4710895"/>
          </a:xfrm>
        </p:spPr>
      </p:pic>
    </p:spTree>
    <p:extLst>
      <p:ext uri="{BB962C8B-B14F-4D97-AF65-F5344CB8AC3E}">
        <p14:creationId xmlns:p14="http://schemas.microsoft.com/office/powerpoint/2010/main" val="358372488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CED4D-7C8E-421A-B90D-36A33D1A7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Multi-Layer Graph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348B48E-61E3-4249-938B-1997B4072B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79271" y="1585731"/>
            <a:ext cx="8495818" cy="4525701"/>
          </a:xfrm>
        </p:spPr>
      </p:pic>
    </p:spTree>
    <p:extLst>
      <p:ext uri="{BB962C8B-B14F-4D97-AF65-F5344CB8AC3E}">
        <p14:creationId xmlns:p14="http://schemas.microsoft.com/office/powerpoint/2010/main" val="281113147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CED4D-7C8E-421A-B90D-36A33D1A7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Multi-Layer Graph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ED05361-4DFA-4426-8437-00C5476699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88557" y="1690688"/>
            <a:ext cx="7222602" cy="4486275"/>
          </a:xfrm>
        </p:spPr>
      </p:pic>
    </p:spTree>
    <p:extLst>
      <p:ext uri="{BB962C8B-B14F-4D97-AF65-F5344CB8AC3E}">
        <p14:creationId xmlns:p14="http://schemas.microsoft.com/office/powerpoint/2010/main" val="279456216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CED4D-7C8E-421A-B90D-36A33D1A7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Multi-Layer Graph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A910910-1B3A-43A8-B261-E5BA6122A6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99190" y="1504709"/>
            <a:ext cx="8090703" cy="4663825"/>
          </a:xfrm>
        </p:spPr>
      </p:pic>
    </p:spTree>
    <p:extLst>
      <p:ext uri="{BB962C8B-B14F-4D97-AF65-F5344CB8AC3E}">
        <p14:creationId xmlns:p14="http://schemas.microsoft.com/office/powerpoint/2010/main" val="11425002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CED4D-7C8E-421A-B90D-36A33D1A7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Multi-Layer Graph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B211DDC-3D3D-43AD-B2A6-26E059B159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76100" y="2410397"/>
            <a:ext cx="6439799" cy="3181794"/>
          </a:xfrm>
        </p:spPr>
      </p:pic>
    </p:spTree>
    <p:extLst>
      <p:ext uri="{BB962C8B-B14F-4D97-AF65-F5344CB8AC3E}">
        <p14:creationId xmlns:p14="http://schemas.microsoft.com/office/powerpoint/2010/main" val="336434671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CED4D-7C8E-421A-B90D-36A33D1A7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Multi-Layer Graph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138FA666-3498-4C96-AED4-E3D1D1B217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628416" y="1843580"/>
            <a:ext cx="6935168" cy="4315427"/>
          </a:xfrm>
        </p:spPr>
      </p:pic>
    </p:spTree>
    <p:extLst>
      <p:ext uri="{BB962C8B-B14F-4D97-AF65-F5344CB8AC3E}">
        <p14:creationId xmlns:p14="http://schemas.microsoft.com/office/powerpoint/2010/main" val="25187574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270BF-9A13-42A1-8F48-5B785D3FDD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 Graph Embedding Methods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FAB9974-D544-497F-8C9E-81A64F4E9841}"/>
              </a:ext>
            </a:extLst>
          </p:cNvPr>
          <p:cNvSpPr/>
          <p:nvPr/>
        </p:nvSpPr>
        <p:spPr>
          <a:xfrm>
            <a:off x="1016000" y="2768600"/>
            <a:ext cx="2021840" cy="115316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Graph Embedding Methods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38924CF-02A9-4142-BDB9-71BE77381166}"/>
              </a:ext>
            </a:extLst>
          </p:cNvPr>
          <p:cNvSpPr/>
          <p:nvPr/>
        </p:nvSpPr>
        <p:spPr>
          <a:xfrm>
            <a:off x="3647439" y="1881664"/>
            <a:ext cx="2468880" cy="69596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MF-based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8268EC4-42F2-4E42-8DE8-01296505E773}"/>
              </a:ext>
            </a:extLst>
          </p:cNvPr>
          <p:cNvSpPr/>
          <p:nvPr/>
        </p:nvSpPr>
        <p:spPr>
          <a:xfrm>
            <a:off x="3647439" y="5527356"/>
            <a:ext cx="2468880" cy="69596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Neural Network-based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5657B76-5B56-4C1A-BF99-E0FFBBA4648C}"/>
              </a:ext>
            </a:extLst>
          </p:cNvPr>
          <p:cNvSpPr/>
          <p:nvPr/>
        </p:nvSpPr>
        <p:spPr>
          <a:xfrm>
            <a:off x="7307582" y="1223209"/>
            <a:ext cx="1816098" cy="201287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Laplacian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SVD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GF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HOPE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/>
              <a:t>GraRep</a:t>
            </a:r>
            <a:endParaRPr lang="en-US" sz="24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55585E6-E592-46FA-BED1-53C41B7CCDF2}"/>
              </a:ext>
            </a:extLst>
          </p:cNvPr>
          <p:cNvSpPr/>
          <p:nvPr/>
        </p:nvSpPr>
        <p:spPr>
          <a:xfrm>
            <a:off x="7307582" y="5150008"/>
            <a:ext cx="1816098" cy="143351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LINE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SDNE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GAE</a:t>
            </a:r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DE420ABC-0122-4E82-9CFC-80F6A1CF2F04}"/>
              </a:ext>
            </a:extLst>
          </p:cNvPr>
          <p:cNvCxnSpPr>
            <a:cxnSpLocks/>
          </p:cNvCxnSpPr>
          <p:nvPr/>
        </p:nvCxnSpPr>
        <p:spPr>
          <a:xfrm flipV="1">
            <a:off x="3077209" y="2229644"/>
            <a:ext cx="609599" cy="111553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4FFC6C36-7904-47CF-86A5-BAC9EBB35C3D}"/>
              </a:ext>
            </a:extLst>
          </p:cNvPr>
          <p:cNvCxnSpPr>
            <a:cxnSpLocks/>
          </p:cNvCxnSpPr>
          <p:nvPr/>
        </p:nvCxnSpPr>
        <p:spPr>
          <a:xfrm>
            <a:off x="3077209" y="3345180"/>
            <a:ext cx="609599" cy="253015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3441BBA-BB32-463C-BD07-8E06AD749A69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6116319" y="5866764"/>
            <a:ext cx="1191263" cy="85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98848745-E38C-4ED1-99A9-9B2F44EF5672}"/>
              </a:ext>
            </a:extLst>
          </p:cNvPr>
          <p:cNvSpPr/>
          <p:nvPr/>
        </p:nvSpPr>
        <p:spPr>
          <a:xfrm>
            <a:off x="3647439" y="3910090"/>
            <a:ext cx="2468880" cy="69596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Random Walk-based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54794B9-BAE9-442F-9CEC-9967A3B44CC1}"/>
              </a:ext>
            </a:extLst>
          </p:cNvPr>
          <p:cNvSpPr/>
          <p:nvPr/>
        </p:nvSpPr>
        <p:spPr>
          <a:xfrm>
            <a:off x="7307582" y="3598186"/>
            <a:ext cx="1846578" cy="131976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/>
              <a:t>DeepWalk</a:t>
            </a: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Node2vec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struc2vec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7B3080BB-F81C-4C5B-9CC3-9609A2AC8EB9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>
            <a:off x="6116319" y="2229644"/>
            <a:ext cx="119126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C74BF25-60CA-44EA-B7C3-B1101852EA96}"/>
              </a:ext>
            </a:extLst>
          </p:cNvPr>
          <p:cNvCxnSpPr>
            <a:cxnSpLocks/>
            <a:stCxn id="27" idx="3"/>
            <a:endCxn id="32" idx="1"/>
          </p:cNvCxnSpPr>
          <p:nvPr/>
        </p:nvCxnSpPr>
        <p:spPr>
          <a:xfrm>
            <a:off x="6116319" y="4258070"/>
            <a:ext cx="119126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A55C3BC0-1906-41E7-B0D2-A6E0684B79F5}"/>
              </a:ext>
            </a:extLst>
          </p:cNvPr>
          <p:cNvCxnSpPr>
            <a:stCxn id="4" idx="3"/>
            <a:endCxn id="27" idx="1"/>
          </p:cNvCxnSpPr>
          <p:nvPr/>
        </p:nvCxnSpPr>
        <p:spPr>
          <a:xfrm>
            <a:off x="3037840" y="3345180"/>
            <a:ext cx="609599" cy="912890"/>
          </a:xfrm>
          <a:prstGeom prst="bentConnector3">
            <a:avLst>
              <a:gd name="adj1" fmla="val 56667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Right Brace 47">
            <a:extLst>
              <a:ext uri="{FF2B5EF4-FFF2-40B4-BE49-F238E27FC236}">
                <a16:creationId xmlns:a16="http://schemas.microsoft.com/office/drawing/2014/main" id="{6A34B8BC-A91E-404C-8FCB-0C0CDBC30825}"/>
              </a:ext>
            </a:extLst>
          </p:cNvPr>
          <p:cNvSpPr/>
          <p:nvPr/>
        </p:nvSpPr>
        <p:spPr>
          <a:xfrm rot="10800000" flipH="1">
            <a:off x="9342119" y="1402080"/>
            <a:ext cx="238761" cy="827554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0024595-D2AD-4E2A-B867-B7921F731B78}"/>
              </a:ext>
            </a:extLst>
          </p:cNvPr>
          <p:cNvSpPr txBox="1"/>
          <p:nvPr/>
        </p:nvSpPr>
        <p:spPr>
          <a:xfrm>
            <a:off x="9799319" y="1397941"/>
            <a:ext cx="19100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First-order proximity</a:t>
            </a:r>
          </a:p>
        </p:txBody>
      </p:sp>
      <p:sp>
        <p:nvSpPr>
          <p:cNvPr id="52" name="Right Brace 51">
            <a:extLst>
              <a:ext uri="{FF2B5EF4-FFF2-40B4-BE49-F238E27FC236}">
                <a16:creationId xmlns:a16="http://schemas.microsoft.com/office/drawing/2014/main" id="{5B6DA4B3-315F-4CE0-8970-77779D32D6D2}"/>
              </a:ext>
            </a:extLst>
          </p:cNvPr>
          <p:cNvSpPr/>
          <p:nvPr/>
        </p:nvSpPr>
        <p:spPr>
          <a:xfrm rot="10800000" flipH="1">
            <a:off x="9342119" y="2447570"/>
            <a:ext cx="285751" cy="642060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D85231C-BCAE-429A-AA65-5F0A4233CC37}"/>
              </a:ext>
            </a:extLst>
          </p:cNvPr>
          <p:cNvSpPr txBox="1"/>
          <p:nvPr/>
        </p:nvSpPr>
        <p:spPr>
          <a:xfrm>
            <a:off x="9818372" y="2353101"/>
            <a:ext cx="19100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High-order proximity</a:t>
            </a:r>
          </a:p>
        </p:txBody>
      </p:sp>
      <p:sp>
        <p:nvSpPr>
          <p:cNvPr id="54" name="Right Brace 53">
            <a:extLst>
              <a:ext uri="{FF2B5EF4-FFF2-40B4-BE49-F238E27FC236}">
                <a16:creationId xmlns:a16="http://schemas.microsoft.com/office/drawing/2014/main" id="{A4F618BA-B7B8-4B65-95AD-BC33A934D947}"/>
              </a:ext>
            </a:extLst>
          </p:cNvPr>
          <p:cNvSpPr/>
          <p:nvPr/>
        </p:nvSpPr>
        <p:spPr>
          <a:xfrm rot="10800000" flipH="1">
            <a:off x="8712199" y="5365361"/>
            <a:ext cx="285751" cy="642060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9121C56-841C-4991-A645-A01EA06C0CA9}"/>
              </a:ext>
            </a:extLst>
          </p:cNvPr>
          <p:cNvSpPr txBox="1"/>
          <p:nvPr/>
        </p:nvSpPr>
        <p:spPr>
          <a:xfrm>
            <a:off x="9188452" y="5270892"/>
            <a:ext cx="23837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First and Second order proximity</a:t>
            </a:r>
          </a:p>
        </p:txBody>
      </p:sp>
      <p:sp>
        <p:nvSpPr>
          <p:cNvPr id="22" name="Right Brace 21">
            <a:extLst>
              <a:ext uri="{FF2B5EF4-FFF2-40B4-BE49-F238E27FC236}">
                <a16:creationId xmlns:a16="http://schemas.microsoft.com/office/drawing/2014/main" id="{10BB2A3F-774D-45D2-B7B5-79E04583C218}"/>
              </a:ext>
            </a:extLst>
          </p:cNvPr>
          <p:cNvSpPr/>
          <p:nvPr/>
        </p:nvSpPr>
        <p:spPr>
          <a:xfrm rot="10800000" flipH="1">
            <a:off x="9316013" y="3801624"/>
            <a:ext cx="238762" cy="930321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6355B37-F31E-42E5-B182-8D26133A504A}"/>
              </a:ext>
            </a:extLst>
          </p:cNvPr>
          <p:cNvSpPr txBox="1"/>
          <p:nvPr/>
        </p:nvSpPr>
        <p:spPr>
          <a:xfrm>
            <a:off x="9695333" y="3921760"/>
            <a:ext cx="23837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High order proximity</a:t>
            </a:r>
          </a:p>
        </p:txBody>
      </p:sp>
    </p:spTree>
    <p:extLst>
      <p:ext uri="{BB962C8B-B14F-4D97-AF65-F5344CB8AC3E}">
        <p14:creationId xmlns:p14="http://schemas.microsoft.com/office/powerpoint/2010/main" val="210238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51" grpId="0"/>
      <p:bldP spid="52" grpId="0" animBg="1"/>
      <p:bldP spid="53" grpId="0"/>
      <p:bldP spid="54" grpId="0" animBg="1"/>
      <p:bldP spid="55" grpId="0"/>
      <p:bldP spid="22" grpId="0" animBg="1"/>
      <p:bldP spid="23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CED4D-7C8E-421A-B90D-36A33D1A7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Side-effect prediction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486166A-681D-43EC-AB7E-9B8F2848F5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91786" y="1504709"/>
            <a:ext cx="7592993" cy="4745619"/>
          </a:xfrm>
        </p:spPr>
      </p:pic>
    </p:spTree>
    <p:extLst>
      <p:ext uri="{BB962C8B-B14F-4D97-AF65-F5344CB8AC3E}">
        <p14:creationId xmlns:p14="http://schemas.microsoft.com/office/powerpoint/2010/main" val="230988661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CED4D-7C8E-421A-B90D-36A33D1A7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Side-effect prediction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4851BDD-4C3B-406D-AB8A-14337D596E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392036" y="1690688"/>
            <a:ext cx="7407927" cy="4351338"/>
          </a:xfrm>
        </p:spPr>
      </p:pic>
    </p:spTree>
    <p:extLst>
      <p:ext uri="{BB962C8B-B14F-4D97-AF65-F5344CB8AC3E}">
        <p14:creationId xmlns:p14="http://schemas.microsoft.com/office/powerpoint/2010/main" val="331212089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CED4D-7C8E-421A-B90D-36A33D1A7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Side-effect prediction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E7376A9-4DD6-4073-9124-0D5C4ABDBC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028257" y="1585732"/>
            <a:ext cx="8135485" cy="4516117"/>
          </a:xfrm>
        </p:spPr>
      </p:pic>
    </p:spTree>
    <p:extLst>
      <p:ext uri="{BB962C8B-B14F-4D97-AF65-F5344CB8AC3E}">
        <p14:creationId xmlns:p14="http://schemas.microsoft.com/office/powerpoint/2010/main" val="389551552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CED4D-7C8E-421A-B90D-36A33D1A7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Side-effect prediction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2B0D66A-7D8A-46AF-880E-37A6757440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36269" y="1690688"/>
            <a:ext cx="8519462" cy="4486275"/>
          </a:xfrm>
        </p:spPr>
      </p:pic>
    </p:spTree>
    <p:extLst>
      <p:ext uri="{BB962C8B-B14F-4D97-AF65-F5344CB8AC3E}">
        <p14:creationId xmlns:p14="http://schemas.microsoft.com/office/powerpoint/2010/main" val="251869936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CED4D-7C8E-421A-B90D-36A33D1A7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Side-effect prediction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B016163-8D1C-43A8-89E5-9AC21AE20F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662177" y="1690689"/>
            <a:ext cx="6544169" cy="4406398"/>
          </a:xfrm>
        </p:spPr>
      </p:pic>
    </p:spTree>
    <p:extLst>
      <p:ext uri="{BB962C8B-B14F-4D97-AF65-F5344CB8AC3E}">
        <p14:creationId xmlns:p14="http://schemas.microsoft.com/office/powerpoint/2010/main" val="265149862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CED4D-7C8E-421A-B90D-36A33D1A7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Side-effect prediction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9A40180-ECD4-437F-9C53-1C0F1A447B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75099" y="1527858"/>
            <a:ext cx="8484243" cy="4649105"/>
          </a:xfrm>
        </p:spPr>
      </p:pic>
    </p:spTree>
    <p:extLst>
      <p:ext uri="{BB962C8B-B14F-4D97-AF65-F5344CB8AC3E}">
        <p14:creationId xmlns:p14="http://schemas.microsoft.com/office/powerpoint/2010/main" val="93806797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CED4D-7C8E-421A-B90D-36A33D1A7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Side-effect prediction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12492B8-72DB-4EBB-8D19-8144408DE4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66973" y="1690688"/>
            <a:ext cx="7658054" cy="4486275"/>
          </a:xfrm>
        </p:spPr>
      </p:pic>
    </p:spTree>
    <p:extLst>
      <p:ext uri="{BB962C8B-B14F-4D97-AF65-F5344CB8AC3E}">
        <p14:creationId xmlns:p14="http://schemas.microsoft.com/office/powerpoint/2010/main" val="225438691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CED4D-7C8E-421A-B90D-36A33D1A7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Side-effect prediction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384B2B6-CDEB-4B64-82A3-7510D246DE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47777" y="1412110"/>
            <a:ext cx="8981955" cy="4953965"/>
          </a:xfrm>
        </p:spPr>
      </p:pic>
    </p:spTree>
    <p:extLst>
      <p:ext uri="{BB962C8B-B14F-4D97-AF65-F5344CB8AC3E}">
        <p14:creationId xmlns:p14="http://schemas.microsoft.com/office/powerpoint/2010/main" val="90139359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CED4D-7C8E-421A-B90D-36A33D1A7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Side-effect prediction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0E53E54-324C-4E7C-9394-5319488787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59352" y="1690688"/>
            <a:ext cx="8854633" cy="4513342"/>
          </a:xfrm>
        </p:spPr>
      </p:pic>
    </p:spTree>
    <p:extLst>
      <p:ext uri="{BB962C8B-B14F-4D97-AF65-F5344CB8AC3E}">
        <p14:creationId xmlns:p14="http://schemas.microsoft.com/office/powerpoint/2010/main" val="412828452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CED4D-7C8E-421A-B90D-36A33D1A7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tricks for old graph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4DA208B9-4422-43B0-A211-B6EBCFD1B1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17336" y="1690688"/>
            <a:ext cx="8557327" cy="4351338"/>
          </a:xfrm>
        </p:spPr>
      </p:pic>
    </p:spTree>
    <p:extLst>
      <p:ext uri="{BB962C8B-B14F-4D97-AF65-F5344CB8AC3E}">
        <p14:creationId xmlns:p14="http://schemas.microsoft.com/office/powerpoint/2010/main" val="23434851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CED4D-7C8E-421A-B90D-36A33D1A7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 Random Walk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570118F-CAA7-4188-A6F8-E634DE5B38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34633" y="1539433"/>
            <a:ext cx="9722733" cy="4811150"/>
          </a:xfrm>
        </p:spPr>
      </p:pic>
    </p:spTree>
    <p:extLst>
      <p:ext uri="{BB962C8B-B14F-4D97-AF65-F5344CB8AC3E}">
        <p14:creationId xmlns:p14="http://schemas.microsoft.com/office/powerpoint/2010/main" val="335502377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CED4D-7C8E-421A-B90D-36A33D1A7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tricks for old graph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04D2490-7A85-44BD-89ED-EBB52F4755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97306" y="1825625"/>
            <a:ext cx="8958805" cy="4351338"/>
          </a:xfrm>
        </p:spPr>
      </p:pic>
    </p:spTree>
    <p:extLst>
      <p:ext uri="{BB962C8B-B14F-4D97-AF65-F5344CB8AC3E}">
        <p14:creationId xmlns:p14="http://schemas.microsoft.com/office/powerpoint/2010/main" val="379961446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CED4D-7C8E-421A-B90D-36A33D1A7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tricks for old graph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7CC03DE-AFB2-4FBF-AE05-86F961D9CE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43605" y="1825625"/>
            <a:ext cx="8970379" cy="4351338"/>
          </a:xfrm>
        </p:spPr>
      </p:pic>
    </p:spTree>
    <p:extLst>
      <p:ext uri="{BB962C8B-B14F-4D97-AF65-F5344CB8AC3E}">
        <p14:creationId xmlns:p14="http://schemas.microsoft.com/office/powerpoint/2010/main" val="275175345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CED4D-7C8E-421A-B90D-36A33D1A7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Technologies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CDFB898-0E9A-476C-8363-EA1357824A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966336" y="1690688"/>
            <a:ext cx="8259328" cy="4235550"/>
          </a:xfrm>
        </p:spPr>
      </p:pic>
    </p:spTree>
    <p:extLst>
      <p:ext uri="{BB962C8B-B14F-4D97-AF65-F5344CB8AC3E}">
        <p14:creationId xmlns:p14="http://schemas.microsoft.com/office/powerpoint/2010/main" val="394298326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CED4D-7C8E-421A-B90D-36A33D1A7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Drugs Discovery - Goal-directed generation (GCPN) 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D1956F5-3A81-4F53-862F-2792FBEA12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09125" y="1853106"/>
            <a:ext cx="8773749" cy="4296375"/>
          </a:xfrm>
        </p:spPr>
      </p:pic>
    </p:spTree>
    <p:extLst>
      <p:ext uri="{BB962C8B-B14F-4D97-AF65-F5344CB8AC3E}">
        <p14:creationId xmlns:p14="http://schemas.microsoft.com/office/powerpoint/2010/main" val="390040558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CED4D-7C8E-421A-B90D-36A33D1A7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Directions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7E463753-B1BD-430B-A6C1-E8C8C3BC54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22339" y="1539432"/>
            <a:ext cx="7349924" cy="4734045"/>
          </a:xfrm>
        </p:spPr>
      </p:pic>
    </p:spTree>
    <p:extLst>
      <p:ext uri="{BB962C8B-B14F-4D97-AF65-F5344CB8AC3E}">
        <p14:creationId xmlns:p14="http://schemas.microsoft.com/office/powerpoint/2010/main" val="122841818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CED4D-7C8E-421A-B90D-36A33D1A7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Directions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49B4CEF-2E4E-49B1-9540-F0A0062CFF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10810" y="1670432"/>
            <a:ext cx="8970380" cy="4695644"/>
          </a:xfrm>
        </p:spPr>
      </p:pic>
    </p:spTree>
    <p:extLst>
      <p:ext uri="{BB962C8B-B14F-4D97-AF65-F5344CB8AC3E}">
        <p14:creationId xmlns:p14="http://schemas.microsoft.com/office/powerpoint/2010/main" val="108339688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CED4D-7C8E-421A-B90D-36A33D1A7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Directions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A539E39-5485-48EA-A5AD-AF134280ED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536785" y="1562581"/>
            <a:ext cx="7118430" cy="4780345"/>
          </a:xfrm>
        </p:spPr>
      </p:pic>
    </p:spTree>
    <p:extLst>
      <p:ext uri="{BB962C8B-B14F-4D97-AF65-F5344CB8AC3E}">
        <p14:creationId xmlns:p14="http://schemas.microsoft.com/office/powerpoint/2010/main" val="281410581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CED4D-7C8E-421A-B90D-36A33D1A7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Directions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7696B2E-71A2-46B6-BEA0-43DDAFD82D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03676" y="1516284"/>
            <a:ext cx="7384648" cy="4753277"/>
          </a:xfrm>
        </p:spPr>
      </p:pic>
    </p:spTree>
    <p:extLst>
      <p:ext uri="{BB962C8B-B14F-4D97-AF65-F5344CB8AC3E}">
        <p14:creationId xmlns:p14="http://schemas.microsoft.com/office/powerpoint/2010/main" val="369200299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CED4D-7C8E-421A-B90D-36A33D1A7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Directions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FB55A6E-355C-476B-9B55-C49A9778CB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64467" y="1481559"/>
            <a:ext cx="8206450" cy="5011316"/>
          </a:xfrm>
        </p:spPr>
      </p:pic>
    </p:spTree>
    <p:extLst>
      <p:ext uri="{BB962C8B-B14F-4D97-AF65-F5344CB8AC3E}">
        <p14:creationId xmlns:p14="http://schemas.microsoft.com/office/powerpoint/2010/main" val="198320702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CED4D-7C8E-421A-B90D-36A33D1A7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Directions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F2C187B-DA96-418E-8685-77C4AC3D6F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511706" y="1412111"/>
            <a:ext cx="7361499" cy="5080764"/>
          </a:xfrm>
        </p:spPr>
      </p:pic>
    </p:spTree>
    <p:extLst>
      <p:ext uri="{BB962C8B-B14F-4D97-AF65-F5344CB8AC3E}">
        <p14:creationId xmlns:p14="http://schemas.microsoft.com/office/powerpoint/2010/main" val="16408856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704D804145FB8499F1FDF7E498BAF83" ma:contentTypeVersion="8" ma:contentTypeDescription="Create a new document." ma:contentTypeScope="" ma:versionID="23fc4ee91a060473b6805f343fcfc6b7">
  <xsd:schema xmlns:xsd="http://www.w3.org/2001/XMLSchema" xmlns:xs="http://www.w3.org/2001/XMLSchema" xmlns:p="http://schemas.microsoft.com/office/2006/metadata/properties" xmlns:ns2="e23cc5f7-310d-48a9-be7c-eb0f041d26a5" targetNamespace="http://schemas.microsoft.com/office/2006/metadata/properties" ma:root="true" ma:fieldsID="3caf668502910bb0a8cafc5848f9c015" ns2:_="">
    <xsd:import namespace="e23cc5f7-310d-48a9-be7c-eb0f041d26a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23cc5f7-310d-48a9-be7c-eb0f041d26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5ABE0976-4391-4651-B234-3B1767EBB5EC}"/>
</file>

<file path=customXml/itemProps2.xml><?xml version="1.0" encoding="utf-8"?>
<ds:datastoreItem xmlns:ds="http://schemas.openxmlformats.org/officeDocument/2006/customXml" ds:itemID="{F57F6C2A-C70D-4A73-9C1A-C51E18EA9A47}"/>
</file>

<file path=customXml/itemProps3.xml><?xml version="1.0" encoding="utf-8"?>
<ds:datastoreItem xmlns:ds="http://schemas.openxmlformats.org/officeDocument/2006/customXml" ds:itemID="{05010B34-AB0C-42BE-9792-24656729DB31}"/>
</file>

<file path=docProps/app.xml><?xml version="1.0" encoding="utf-8"?>
<Properties xmlns="http://schemas.openxmlformats.org/officeDocument/2006/extended-properties" xmlns:vt="http://schemas.openxmlformats.org/officeDocument/2006/docPropsVTypes">
  <TotalTime>492</TotalTime>
  <Words>770</Words>
  <Application>Microsoft Office PowerPoint</Application>
  <PresentationFormat>Widescreen</PresentationFormat>
  <Paragraphs>195</Paragraphs>
  <Slides>100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100</vt:i4>
      </vt:variant>
    </vt:vector>
  </HeadingPairs>
  <TitlesOfParts>
    <vt:vector size="108" baseType="lpstr">
      <vt:lpstr>AdvPS595D</vt:lpstr>
      <vt:lpstr>AdvPSSab-B</vt:lpstr>
      <vt:lpstr>AdvPSSAB-R</vt:lpstr>
      <vt:lpstr>Arial</vt:lpstr>
      <vt:lpstr>Calibri</vt:lpstr>
      <vt:lpstr>Calibri Light</vt:lpstr>
      <vt:lpstr>Cambria Math</vt:lpstr>
      <vt:lpstr>Office Theme</vt:lpstr>
      <vt:lpstr>Graph Neural Network</vt:lpstr>
      <vt:lpstr>Recap</vt:lpstr>
      <vt:lpstr>Recap</vt:lpstr>
      <vt:lpstr>Recap</vt:lpstr>
      <vt:lpstr>Recap</vt:lpstr>
      <vt:lpstr>Recap</vt:lpstr>
      <vt:lpstr>Recap</vt:lpstr>
      <vt:lpstr>Recap Graph Embedding Methods</vt:lpstr>
      <vt:lpstr>Recap Random Walk</vt:lpstr>
      <vt:lpstr>Recap Random Walk</vt:lpstr>
      <vt:lpstr>Recap Random Walk</vt:lpstr>
      <vt:lpstr>Recap Random Walk</vt:lpstr>
      <vt:lpstr>Recap Random Walk</vt:lpstr>
      <vt:lpstr>Recap Random Walk</vt:lpstr>
      <vt:lpstr>Graph Neural Network</vt:lpstr>
      <vt:lpstr>Graph Neural Network</vt:lpstr>
      <vt:lpstr>Graph Neural Network</vt:lpstr>
      <vt:lpstr>Naïve Approach Graph Neural Network</vt:lpstr>
      <vt:lpstr>Idea Of Graph Neural Network</vt:lpstr>
      <vt:lpstr>Graph Neural Network</vt:lpstr>
      <vt:lpstr>Graph Neural Network</vt:lpstr>
      <vt:lpstr>Graph Neural Network</vt:lpstr>
      <vt:lpstr>Graph Neural Network</vt:lpstr>
      <vt:lpstr>Graph Neural Network</vt:lpstr>
      <vt:lpstr>Graph Neural Network</vt:lpstr>
      <vt:lpstr>Graph Neural Network</vt:lpstr>
      <vt:lpstr>Graph Neural Network</vt:lpstr>
      <vt:lpstr>Graph Neural Network</vt:lpstr>
      <vt:lpstr>Graph Neural Network</vt:lpstr>
      <vt:lpstr>Graph Neural Network</vt:lpstr>
      <vt:lpstr>Graph Neural Network</vt:lpstr>
      <vt:lpstr>Graph Neural Network</vt:lpstr>
      <vt:lpstr>Graph Neural Network</vt:lpstr>
      <vt:lpstr>Graph Neural Network</vt:lpstr>
      <vt:lpstr>Graph Neural Network</vt:lpstr>
      <vt:lpstr>Graph Neural Network</vt:lpstr>
      <vt:lpstr>Graph Neural Network</vt:lpstr>
      <vt:lpstr>Graph Neural Network</vt:lpstr>
      <vt:lpstr>Graph Convolutional Network</vt:lpstr>
      <vt:lpstr>Graph SAGE</vt:lpstr>
      <vt:lpstr>Graph SAGE</vt:lpstr>
      <vt:lpstr>Graph Attention Graph (GAT)</vt:lpstr>
      <vt:lpstr>Graph Attention Graph (GAT)</vt:lpstr>
      <vt:lpstr>Graph Attention Graph (GAT)</vt:lpstr>
      <vt:lpstr>Graph Attention Graph (GAT)</vt:lpstr>
      <vt:lpstr>Graph Attention Graph (GAT)</vt:lpstr>
      <vt:lpstr>Graph Attention Graph (GAT)</vt:lpstr>
      <vt:lpstr>Graph Attention Graph (GAT)</vt:lpstr>
      <vt:lpstr>TIPS</vt:lpstr>
      <vt:lpstr>TIPS</vt:lpstr>
      <vt:lpstr>TIPS</vt:lpstr>
      <vt:lpstr>TIPS</vt:lpstr>
      <vt:lpstr>TIPS</vt:lpstr>
      <vt:lpstr>TIPS</vt:lpstr>
      <vt:lpstr>Graph Isomorphism Network (GIN)</vt:lpstr>
      <vt:lpstr>Graph Isomorphism Network (GIN)</vt:lpstr>
      <vt:lpstr>Graph Isomorphism Network (GIN)</vt:lpstr>
      <vt:lpstr>Graph Isomorphism Network (GIN)</vt:lpstr>
      <vt:lpstr>Graph Isomorphism Network (GIN)</vt:lpstr>
      <vt:lpstr>Graph Isomorphism Network (GIN)</vt:lpstr>
      <vt:lpstr>Graph Isomorphism Network (GIN)</vt:lpstr>
      <vt:lpstr>Graph Isomorphism Network (GIN)</vt:lpstr>
      <vt:lpstr>Graph Isomorphism Network (GIN)</vt:lpstr>
      <vt:lpstr>Graph Isomorphism Network (GIN)</vt:lpstr>
      <vt:lpstr>Graph Isomorphism Network (GIN)</vt:lpstr>
      <vt:lpstr>Biomedical Applications</vt:lpstr>
      <vt:lpstr>Disease Pathway</vt:lpstr>
      <vt:lpstr>Disease Pathway</vt:lpstr>
      <vt:lpstr>Protein-Protein Interaction (PPI)</vt:lpstr>
      <vt:lpstr>Protein Function Prediction</vt:lpstr>
      <vt:lpstr>Protein Function Prediction</vt:lpstr>
      <vt:lpstr>Protein Function Prediction</vt:lpstr>
      <vt:lpstr>Multi-Layer Graph</vt:lpstr>
      <vt:lpstr>Multi-Layer Graph</vt:lpstr>
      <vt:lpstr>Multi-Layer Graph</vt:lpstr>
      <vt:lpstr>Multi-Layer Graph</vt:lpstr>
      <vt:lpstr>Multi-Layer Graph</vt:lpstr>
      <vt:lpstr>Multi-Layer Graph</vt:lpstr>
      <vt:lpstr>Multi-Layer Graph</vt:lpstr>
      <vt:lpstr>Side-effect prediction</vt:lpstr>
      <vt:lpstr>Side-effect prediction</vt:lpstr>
      <vt:lpstr>Side-effect prediction</vt:lpstr>
      <vt:lpstr>Side-effect prediction</vt:lpstr>
      <vt:lpstr>Side-effect prediction</vt:lpstr>
      <vt:lpstr>Side-effect prediction</vt:lpstr>
      <vt:lpstr>Side-effect prediction</vt:lpstr>
      <vt:lpstr>Side-effect prediction</vt:lpstr>
      <vt:lpstr>Side-effect prediction</vt:lpstr>
      <vt:lpstr>New tricks for old graph</vt:lpstr>
      <vt:lpstr>New tricks for old graph</vt:lpstr>
      <vt:lpstr>New tricks for old graph</vt:lpstr>
      <vt:lpstr>Technologies</vt:lpstr>
      <vt:lpstr>Drugs Discovery - Goal-directed generation (GCPN) </vt:lpstr>
      <vt:lpstr>New Directions</vt:lpstr>
      <vt:lpstr>New Directions</vt:lpstr>
      <vt:lpstr>New Directions</vt:lpstr>
      <vt:lpstr>New Directions</vt:lpstr>
      <vt:lpstr>New Directions</vt:lpstr>
      <vt:lpstr>New Directions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Graph Embedding on Biomedical Networks: Methods, Applications and Evaluations</dc:title>
  <dc:creator>Võ Thành Cường (VNCDLL-CTÐTKSAI)</dc:creator>
  <cp:lastModifiedBy>Võ Thành Cường (VNCDLL-CTÐTKSAI)</cp:lastModifiedBy>
  <cp:revision>52</cp:revision>
  <dcterms:created xsi:type="dcterms:W3CDTF">2021-03-10T15:12:45Z</dcterms:created>
  <dcterms:modified xsi:type="dcterms:W3CDTF">2021-03-25T06:55:06Z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0x0101004704D804145FB8499F1FDF7E498BAF83</vt:lpwstr>
  </property>
</Properties>
</file>